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2"/>
  </p:notesMasterIdLst>
  <p:sldIdLst>
    <p:sldId id="256" r:id="rId2"/>
    <p:sldId id="257" r:id="rId3"/>
    <p:sldId id="258" r:id="rId4"/>
    <p:sldId id="259" r:id="rId5"/>
    <p:sldId id="262" r:id="rId6"/>
    <p:sldId id="270" r:id="rId7"/>
    <p:sldId id="271" r:id="rId8"/>
    <p:sldId id="272" r:id="rId9"/>
    <p:sldId id="273" r:id="rId10"/>
    <p:sldId id="269"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Gregg" initials="D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F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p:cViewPr varScale="1">
        <p:scale>
          <a:sx n="77" d="100"/>
          <a:sy n="77" d="100"/>
        </p:scale>
        <p:origin x="90" y="10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9f43f0a7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9f43f0a7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958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20332ed9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0332ed9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9f43f0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9f43f0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9f43f0a7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9f43f0a7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9f43f0a7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9f43f0a7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80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9f43f0a7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9f43f0a7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1821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9f43f0a7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9f43f0a7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6523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9f43f0a7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9f43f0a7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1256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000"/>
            <a:lum/>
            <a:extLst>
              <a:ext uri="{28A0092B-C50C-407E-A947-70E740481C1C}">
                <a14:useLocalDpi xmlns:a14="http://schemas.microsoft.com/office/drawing/2010/main" val="0"/>
              </a:ext>
            </a:extLst>
          </a:blip>
          <a:srcRect/>
          <a:stretch>
            <a:fillRect t="-8000" b="-8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jpeg"/><Relationship Id="rId7" Type="http://schemas.openxmlformats.org/officeDocument/2006/relationships/hyperlink" Target="https://github.com/macoovacany/Hello-Green"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hyperlink" Target="https://fsf-hello-green.herokuapp.com/" TargetMode="External"/><Relationship Id="rId9" Type="http://schemas.openxmlformats.org/officeDocument/2006/relationships/image" Target="../media/image11.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3000"/>
            <a:lum/>
            <a:extLst>
              <a:ext uri="{28A0092B-C50C-407E-A947-70E740481C1C}">
                <a14:useLocalDpi xmlns:a14="http://schemas.microsoft.com/office/drawing/2010/main" val="0"/>
              </a:ext>
            </a:extLst>
          </a:blip>
          <a:srcRect/>
          <a:stretch>
            <a:fillRect/>
          </a:stretch>
        </a:blipFill>
        <a:effectLst/>
      </p:bgPr>
    </p:bg>
    <p:spTree>
      <p:nvGrpSpPr>
        <p:cNvPr id="1" name="Shape 53"/>
        <p:cNvGrpSpPr/>
        <p:nvPr/>
      </p:nvGrpSpPr>
      <p:grpSpPr>
        <a:xfrm>
          <a:off x="0" y="0"/>
          <a:ext cx="0" cy="0"/>
          <a:chOff x="0" y="0"/>
          <a:chExt cx="0" cy="0"/>
        </a:xfrm>
      </p:grpSpPr>
      <p:sp useBgFill="1">
        <p:nvSpPr>
          <p:cNvPr id="104" name="Rectangle 58">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60">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06" name="Group 62">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9356" y="0"/>
            <a:ext cx="3196506" cy="1952073"/>
            <a:chOff x="6867015" y="-1"/>
            <a:chExt cx="5324985" cy="3251912"/>
          </a:xfrm>
          <a:solidFill>
            <a:schemeClr val="accent5">
              <a:alpha val="5000"/>
            </a:schemeClr>
          </a:solidFill>
        </p:grpSpPr>
        <p:sp>
          <p:nvSpPr>
            <p:cNvPr id="64" name="Freeform: Shape 63">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68">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20746" y="46764"/>
            <a:ext cx="4521523" cy="5096736"/>
            <a:chOff x="6160995" y="62352"/>
            <a:chExt cx="6028697" cy="6795648"/>
          </a:xfrm>
        </p:grpSpPr>
        <p:sp>
          <p:nvSpPr>
            <p:cNvPr id="108" name="Freeform: Shape 69">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Shape 71">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Google Shape;54;p13"/>
          <p:cNvSpPr txBox="1">
            <a:spLocks noGrp="1"/>
          </p:cNvSpPr>
          <p:nvPr>
            <p:ph type="ctrTitle"/>
          </p:nvPr>
        </p:nvSpPr>
        <p:spPr>
          <a:xfrm>
            <a:off x="603504" y="791323"/>
            <a:ext cx="4320539" cy="3560854"/>
          </a:xfrm>
          <a:prstGeom prst="rect">
            <a:avLst/>
          </a:prstGeom>
        </p:spPr>
        <p:txBody>
          <a:bodyPr spcFirstLastPara="1" lIns="91425" tIns="91425" rIns="91425" bIns="91425" anchor="ctr" anchorCtr="0">
            <a:normAutofit/>
          </a:bodyPr>
          <a:lstStyle/>
          <a:p>
            <a:pPr marL="0" lvl="0" indent="0" algn="l" rtl="0">
              <a:spcBef>
                <a:spcPts val="0"/>
              </a:spcBef>
              <a:spcAft>
                <a:spcPts val="0"/>
              </a:spcAft>
              <a:buNone/>
            </a:pPr>
            <a:r>
              <a:rPr lang="en-GB" sz="4400" dirty="0">
                <a:solidFill>
                  <a:schemeClr val="bg2"/>
                </a:solidFill>
              </a:rPr>
              <a:t>Hello Green!</a:t>
            </a:r>
            <a:br>
              <a:rPr lang="en-GB" sz="4400" dirty="0">
                <a:solidFill>
                  <a:schemeClr val="bg2"/>
                </a:solidFill>
              </a:rPr>
            </a:br>
            <a:r>
              <a:rPr lang="en-GB" sz="2200" dirty="0">
                <a:solidFill>
                  <a:schemeClr val="bg2"/>
                </a:solidFill>
              </a:rPr>
              <a:t>Project management and reporting framework</a:t>
            </a:r>
          </a:p>
        </p:txBody>
      </p:sp>
      <p:sp>
        <p:nvSpPr>
          <p:cNvPr id="3" name="Subtitle 2"/>
          <p:cNvSpPr>
            <a:spLocks noGrp="1"/>
          </p:cNvSpPr>
          <p:nvPr>
            <p:ph type="subTitle" idx="1"/>
          </p:nvPr>
        </p:nvSpPr>
        <p:spPr>
          <a:xfrm>
            <a:off x="5665695" y="1228724"/>
            <a:ext cx="3088972" cy="3011581"/>
          </a:xfrm>
        </p:spPr>
        <p:txBody>
          <a:bodyPr anchor="ctr">
            <a:normAutofit/>
          </a:bodyPr>
          <a:lstStyle/>
          <a:p>
            <a:pPr algn="l">
              <a:spcAft>
                <a:spcPts val="600"/>
              </a:spcAft>
            </a:pPr>
            <a:r>
              <a:rPr lang="en-GB" sz="2600" dirty="0">
                <a:solidFill>
                  <a:schemeClr val="bg2"/>
                </a:solidFill>
              </a:rPr>
              <a:t>Tim McKeaveney</a:t>
            </a:r>
          </a:p>
          <a:p>
            <a:pPr algn="l">
              <a:spcAft>
                <a:spcPts val="600"/>
              </a:spcAft>
            </a:pPr>
            <a:r>
              <a:rPr lang="en-GB" sz="2600" dirty="0">
                <a:solidFill>
                  <a:schemeClr val="bg2"/>
                </a:solidFill>
              </a:rPr>
              <a:t>Daniel Gregg</a:t>
            </a:r>
            <a:endParaRPr lang="en-AU" sz="2600" dirty="0">
              <a:solidFill>
                <a:schemeClr val="bg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
            <a:lum/>
            <a:extLst>
              <a:ext uri="{28A0092B-C50C-407E-A947-70E740481C1C}">
                <a14:useLocalDpi xmlns:a14="http://schemas.microsoft.com/office/drawing/2010/main" val="0"/>
              </a:ext>
            </a:extLst>
          </a:blip>
          <a:srcRect/>
          <a:stretch>
            <a:fillRect/>
          </a:stretch>
        </a:blipFill>
        <a:effectLst/>
      </p:bgPr>
    </p:bg>
    <p:spTree>
      <p:nvGrpSpPr>
        <p:cNvPr id="1" name="Shape 87"/>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Google Shape;88;p19"/>
          <p:cNvSpPr txBox="1">
            <a:spLocks noGrp="1"/>
          </p:cNvSpPr>
          <p:nvPr>
            <p:ph type="title"/>
          </p:nvPr>
        </p:nvSpPr>
        <p:spPr>
          <a:xfrm>
            <a:off x="2275099" y="743445"/>
            <a:ext cx="4316022" cy="1378012"/>
          </a:xfrm>
          <a:prstGeom prst="rect">
            <a:avLst/>
          </a:prstGeom>
        </p:spPr>
        <p:txBody>
          <a:bodyPr spcFirstLastPara="1" vert="horz" lIns="91440" tIns="45720" rIns="91440" bIns="45720" rtlCol="0" anchor="b" anchorCtr="0">
            <a:normAutofit/>
          </a:bodyPr>
          <a:lstStyle/>
          <a:p>
            <a:pPr marL="0" lvl="0" indent="0" algn="ctr">
              <a:lnSpc>
                <a:spcPct val="90000"/>
              </a:lnSpc>
              <a:spcBef>
                <a:spcPct val="0"/>
              </a:spcBef>
              <a:spcAft>
                <a:spcPts val="0"/>
              </a:spcAft>
            </a:pPr>
            <a:r>
              <a:rPr lang="en-US" sz="2700" kern="1200">
                <a:solidFill>
                  <a:schemeClr val="bg2"/>
                </a:solidFill>
                <a:latin typeface="+mj-lt"/>
                <a:ea typeface="+mj-ea"/>
                <a:cs typeface="+mj-cs"/>
              </a:rPr>
              <a:t>Links</a:t>
            </a:r>
            <a:endParaRPr lang="en-US" sz="2700" kern="1200" dirty="0">
              <a:solidFill>
                <a:schemeClr val="bg2"/>
              </a:solidFill>
              <a:latin typeface="+mj-lt"/>
              <a:ea typeface="+mj-ea"/>
              <a:cs typeface="+mj-cs"/>
            </a:endParaRPr>
          </a:p>
        </p:txBody>
      </p:sp>
      <p:grpSp>
        <p:nvGrpSpPr>
          <p:cNvPr id="96" name="Group 95">
            <a:extLst>
              <a:ext uri="{FF2B5EF4-FFF2-40B4-BE49-F238E27FC236}">
                <a16:creationId xmlns:a16="http://schemas.microsoft.com/office/drawing/2014/main" id="{5C3921CD-DDE5-4B57-8FDF-B37ADE4EDA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8414" y="2988"/>
            <a:ext cx="7310715" cy="5143500"/>
            <a:chOff x="1318434" y="36937"/>
            <a:chExt cx="9747620" cy="6858000"/>
          </a:xfrm>
        </p:grpSpPr>
        <p:sp>
          <p:nvSpPr>
            <p:cNvPr id="97" name="Freeform: Shape 96">
              <a:extLst>
                <a:ext uri="{FF2B5EF4-FFF2-40B4-BE49-F238E27FC236}">
                  <a16:creationId xmlns:a16="http://schemas.microsoft.com/office/drawing/2014/main" id="{A4CBEDF6-7B5F-471F-AF99-301A23748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8" name="Freeform: Shape 97">
              <a:extLst>
                <a:ext uri="{FF2B5EF4-FFF2-40B4-BE49-F238E27FC236}">
                  <a16:creationId xmlns:a16="http://schemas.microsoft.com/office/drawing/2014/main" id="{1D43DB10-4F84-47C2-8170-CB9EED8667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2" name="Freeform: Shape 98">
              <a:extLst>
                <a:ext uri="{FF2B5EF4-FFF2-40B4-BE49-F238E27FC236}">
                  <a16:creationId xmlns:a16="http://schemas.microsoft.com/office/drawing/2014/main" id="{9F35C7A0-1526-4D97-BCD8-91B3576E3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3" name="Freeform: Shape 99">
              <a:extLst>
                <a:ext uri="{FF2B5EF4-FFF2-40B4-BE49-F238E27FC236}">
                  <a16:creationId xmlns:a16="http://schemas.microsoft.com/office/drawing/2014/main" id="{1009574A-38B7-43A8-A925-1FB54C6B1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4" name="Freeform: Shape 100">
              <a:extLst>
                <a:ext uri="{FF2B5EF4-FFF2-40B4-BE49-F238E27FC236}">
                  <a16:creationId xmlns:a16="http://schemas.microsoft.com/office/drawing/2014/main" id="{EA3AAA50-DE22-4E5D-9064-A37786C59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89" name="Google Shape;89;p19"/>
          <p:cNvSpPr txBox="1">
            <a:spLocks noGrp="1"/>
          </p:cNvSpPr>
          <p:nvPr>
            <p:ph type="body" idx="1"/>
          </p:nvPr>
        </p:nvSpPr>
        <p:spPr>
          <a:xfrm>
            <a:off x="2291965" y="2234502"/>
            <a:ext cx="4282291" cy="1823148"/>
          </a:xfrm>
          <a:prstGeom prst="rect">
            <a:avLst/>
          </a:prstGeom>
        </p:spPr>
        <p:txBody>
          <a:bodyPr spcFirstLastPara="1" vert="horz" lIns="91440" tIns="45720" rIns="91440" bIns="45720" rtlCol="0" anchor="t" anchorCtr="0">
            <a:normAutofit/>
          </a:bodyPr>
          <a:lstStyle/>
          <a:p>
            <a:pPr marL="228600" lvl="0" indent="0">
              <a:lnSpc>
                <a:spcPct val="90000"/>
              </a:lnSpc>
              <a:spcBef>
                <a:spcPts val="0"/>
              </a:spcBef>
              <a:spcAft>
                <a:spcPts val="600"/>
              </a:spcAft>
              <a:buSzPts val="1800"/>
              <a:buNone/>
            </a:pPr>
            <a:r>
              <a:rPr lang="en-US" sz="1500" kern="1200" dirty="0">
                <a:solidFill>
                  <a:schemeClr val="bg2"/>
                </a:solidFill>
                <a:latin typeface="+mn-lt"/>
                <a:ea typeface="+mn-ea"/>
                <a:cs typeface="+mn-cs"/>
              </a:rPr>
              <a:t>Deployment link		GitHub link</a:t>
            </a:r>
          </a:p>
        </p:txBody>
      </p:sp>
      <p:pic>
        <p:nvPicPr>
          <p:cNvPr id="3" name="Graphic 2" descr="Programmer male with solid fill">
            <a:hlinkClick r:id="rId4"/>
            <a:extLst>
              <a:ext uri="{FF2B5EF4-FFF2-40B4-BE49-F238E27FC236}">
                <a16:creationId xmlns:a16="http://schemas.microsoft.com/office/drawing/2014/main" id="{F8A69352-7C14-EF49-82A3-9FC63B983B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32912" y="2687544"/>
            <a:ext cx="914400" cy="914400"/>
          </a:xfrm>
          <a:prstGeom prst="rect">
            <a:avLst/>
          </a:prstGeom>
        </p:spPr>
      </p:pic>
      <p:pic>
        <p:nvPicPr>
          <p:cNvPr id="5" name="Graphic 4" descr="Internet with solid fill">
            <a:hlinkClick r:id="rId7"/>
            <a:extLst>
              <a:ext uri="{FF2B5EF4-FFF2-40B4-BE49-F238E27FC236}">
                <a16:creationId xmlns:a16="http://schemas.microsoft.com/office/drawing/2014/main" id="{392866A6-9A8F-4D4C-8614-2FD8407A86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13011" y="2718078"/>
            <a:ext cx="914400" cy="914400"/>
          </a:xfrm>
          <a:prstGeom prst="rect">
            <a:avLst/>
          </a:prstGeom>
        </p:spPr>
      </p:pic>
    </p:spTree>
    <p:extLst>
      <p:ext uri="{BB962C8B-B14F-4D97-AF65-F5344CB8AC3E}">
        <p14:creationId xmlns:p14="http://schemas.microsoft.com/office/powerpoint/2010/main" val="3465733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69" name="Group 68">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7550" y="2988"/>
            <a:ext cx="7329573" cy="5143500"/>
            <a:chOff x="1303402" y="36937"/>
            <a:chExt cx="9772765" cy="6858000"/>
          </a:xfrm>
        </p:grpSpPr>
        <p:sp>
          <p:nvSpPr>
            <p:cNvPr id="70" name="Freeform: Shape 69">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Freeform: Shape 70">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Freeform: Shape 71">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4" name="Freeform: Shape 73">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5" name="Freeform: Shape 74">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60" name="Google Shape;60;p14"/>
          <p:cNvSpPr txBox="1">
            <a:spLocks noGrp="1"/>
          </p:cNvSpPr>
          <p:nvPr>
            <p:ph type="title"/>
          </p:nvPr>
        </p:nvSpPr>
        <p:spPr>
          <a:xfrm>
            <a:off x="1642270" y="246207"/>
            <a:ext cx="5989454" cy="1523291"/>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900" kern="1200" dirty="0">
                <a:solidFill>
                  <a:schemeClr val="bg2"/>
                </a:solidFill>
                <a:latin typeface="+mj-lt"/>
                <a:ea typeface="+mj-ea"/>
                <a:cs typeface="+mj-cs"/>
              </a:rPr>
              <a:t>What is Hello Green?</a:t>
            </a:r>
          </a:p>
        </p:txBody>
      </p:sp>
      <p:sp>
        <p:nvSpPr>
          <p:cNvPr id="5" name="Rectangle 4">
            <a:extLst>
              <a:ext uri="{FF2B5EF4-FFF2-40B4-BE49-F238E27FC236}">
                <a16:creationId xmlns:a16="http://schemas.microsoft.com/office/drawing/2014/main" id="{B72DA6B7-5291-814B-BD4C-3EC37E28E26B}"/>
              </a:ext>
            </a:extLst>
          </p:cNvPr>
          <p:cNvSpPr/>
          <p:nvPr/>
        </p:nvSpPr>
        <p:spPr>
          <a:xfrm>
            <a:off x="602709" y="1917616"/>
            <a:ext cx="7938352" cy="3077766"/>
          </a:xfrm>
          <a:prstGeom prst="rect">
            <a:avLst/>
          </a:prstGeom>
        </p:spPr>
        <p:txBody>
          <a:bodyPr wrap="square">
            <a:spAutoFit/>
          </a:bodyPr>
          <a:lstStyle/>
          <a:p>
            <a:pPr algn="ctr"/>
            <a:r>
              <a:rPr lang="en-AU" sz="1800" dirty="0"/>
              <a:t>Hello Green is a prototype reporting and project management application.</a:t>
            </a:r>
          </a:p>
          <a:p>
            <a:pPr algn="ctr"/>
            <a:endParaRPr lang="en-AU" sz="1800" dirty="0"/>
          </a:p>
          <a:p>
            <a:pPr algn="ctr"/>
            <a:r>
              <a:rPr lang="en-AU" sz="1800" dirty="0"/>
              <a:t>Hello Green allows managers of report-based projects (i.e. written reports) to manage the contributions of team members and to arrange those contributions around a reporting structure that simultaneously defines their contributions and provides for a reporting framework that is both comprehensive (full report) and compartmentalised (project briefs).</a:t>
            </a:r>
          </a:p>
          <a:p>
            <a:pPr algn="ctr"/>
            <a:endParaRPr lang="en-AU" sz="1800" dirty="0"/>
          </a:p>
          <a:p>
            <a:pPr algn="ctr"/>
            <a:r>
              <a:rPr lang="en-AU" sz="1800" dirty="0"/>
              <a:t>The current presentation of Hello Green focuses on the latter: the creation, editing, and viewing of project briefs: the ‘parts’ that make up the ‘whole’.</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
            <a:lum/>
            <a:extLst>
              <a:ext uri="{28A0092B-C50C-407E-A947-70E740481C1C}">
                <a14:useLocalDpi xmlns:a14="http://schemas.microsoft.com/office/drawing/2010/main" val="0"/>
              </a:ext>
            </a:extLst>
          </a:blip>
          <a:srcRect/>
          <a:stretch>
            <a:fillRect t="-8000" b="-8000"/>
          </a:stretch>
        </a:blipFill>
        <a:effectLst/>
      </p:bgPr>
    </p:bg>
    <p:spTree>
      <p:nvGrpSpPr>
        <p:cNvPr id="1" name="Shape 64"/>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75" name="Group 74">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397" y="381628"/>
            <a:ext cx="3913467" cy="4679746"/>
            <a:chOff x="-19221" y="251144"/>
            <a:chExt cx="5217958" cy="6239661"/>
          </a:xfrm>
        </p:grpSpPr>
        <p:sp>
          <p:nvSpPr>
            <p:cNvPr id="76" name="Freeform: Shape 75">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Shape 76">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Shape 77">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5" name="Google Shape;65;p15"/>
          <p:cNvSpPr txBox="1">
            <a:spLocks noGrp="1"/>
          </p:cNvSpPr>
          <p:nvPr>
            <p:ph type="title"/>
          </p:nvPr>
        </p:nvSpPr>
        <p:spPr>
          <a:xfrm>
            <a:off x="480060" y="932259"/>
            <a:ext cx="2891790" cy="3278981"/>
          </a:xfrm>
          <a:prstGeom prst="rect">
            <a:avLst/>
          </a:prstGeom>
        </p:spPr>
        <p:txBody>
          <a:bodyPr spcFirstLastPara="1" vert="horz" lIns="91440" tIns="45720" rIns="91440" bIns="45720" rtlCol="0" anchor="ctr" anchorCtr="0">
            <a:normAutofit/>
          </a:bodyPr>
          <a:lstStyle/>
          <a:p>
            <a:pPr marL="0" lvl="0" indent="0" algn="ctr">
              <a:lnSpc>
                <a:spcPct val="90000"/>
              </a:lnSpc>
              <a:spcBef>
                <a:spcPct val="0"/>
              </a:spcBef>
              <a:spcAft>
                <a:spcPts val="0"/>
              </a:spcAft>
            </a:pPr>
            <a:r>
              <a:rPr lang="en-US" sz="2700" kern="1200" dirty="0">
                <a:solidFill>
                  <a:schemeClr val="bg2"/>
                </a:solidFill>
                <a:latin typeface="+mj-lt"/>
                <a:ea typeface="+mj-ea"/>
                <a:cs typeface="+mj-cs"/>
              </a:rPr>
              <a:t>The concept behind </a:t>
            </a:r>
            <a:br>
              <a:rPr lang="en-US" sz="2700" kern="1200" dirty="0">
                <a:solidFill>
                  <a:schemeClr val="bg2"/>
                </a:solidFill>
                <a:latin typeface="+mj-lt"/>
                <a:ea typeface="+mj-ea"/>
                <a:cs typeface="+mj-cs"/>
              </a:rPr>
            </a:br>
            <a:r>
              <a:rPr lang="en-US" sz="2700" kern="1200" dirty="0">
                <a:solidFill>
                  <a:schemeClr val="bg2"/>
                </a:solidFill>
                <a:latin typeface="+mj-lt"/>
                <a:ea typeface="+mj-ea"/>
                <a:cs typeface="+mj-cs"/>
              </a:rPr>
              <a:t>Hello Green</a:t>
            </a:r>
          </a:p>
        </p:txBody>
      </p:sp>
      <p:sp>
        <p:nvSpPr>
          <p:cNvPr id="66" name="Google Shape;66;p15"/>
          <p:cNvSpPr txBox="1">
            <a:spLocks noGrp="1"/>
          </p:cNvSpPr>
          <p:nvPr>
            <p:ph type="body" idx="1"/>
          </p:nvPr>
        </p:nvSpPr>
        <p:spPr>
          <a:xfrm>
            <a:off x="4056743" y="181429"/>
            <a:ext cx="4942114" cy="4746171"/>
          </a:xfrm>
          <a:prstGeom prst="rect">
            <a:avLst/>
          </a:prstGeom>
        </p:spPr>
        <p:txBody>
          <a:bodyPr spcFirstLastPara="1" vert="horz" lIns="91440" tIns="45720" rIns="91440" bIns="45720" rtlCol="0" anchor="ctr" anchorCtr="0">
            <a:normAutofit fontScale="47500" lnSpcReduction="20000"/>
          </a:bodyPr>
          <a:lstStyle/>
          <a:p>
            <a:pPr marL="0" indent="0">
              <a:lnSpc>
                <a:spcPct val="170000"/>
              </a:lnSpc>
              <a:spcAft>
                <a:spcPts val="600"/>
              </a:spcAft>
              <a:buNone/>
            </a:pPr>
            <a:r>
              <a:rPr lang="en-US" altLang="en-GB" sz="1600" kern="1200" dirty="0">
                <a:solidFill>
                  <a:schemeClr val="bg2"/>
                </a:solidFill>
                <a:latin typeface="+mn-lt"/>
                <a:ea typeface="+mn-ea"/>
                <a:cs typeface="+mn-cs"/>
              </a:rPr>
              <a:t>Hello Green is an initial prototype of an online reporting framework. The aim is to provide basic functionality for the submission of ‘project briefs’, editing of these, and viewing of the users that create them. </a:t>
            </a:r>
          </a:p>
          <a:p>
            <a:pPr marL="0" indent="0">
              <a:lnSpc>
                <a:spcPct val="170000"/>
              </a:lnSpc>
              <a:spcAft>
                <a:spcPts val="600"/>
              </a:spcAft>
              <a:buNone/>
            </a:pPr>
            <a:r>
              <a:rPr lang="en-US" altLang="en-GB" sz="1600" kern="1200" dirty="0">
                <a:solidFill>
                  <a:schemeClr val="bg2"/>
                </a:solidFill>
                <a:latin typeface="+mn-lt"/>
                <a:ea typeface="+mn-ea"/>
                <a:cs typeface="+mn-cs"/>
              </a:rPr>
              <a:t>Whilst similar to a blog-post website, the Hello Green application constraints users to be invited only, and to provide an elementary capability for integration into a larger project reporting framework in the future. </a:t>
            </a:r>
          </a:p>
          <a:p>
            <a:pPr marL="0" indent="0">
              <a:lnSpc>
                <a:spcPct val="170000"/>
              </a:lnSpc>
              <a:spcAft>
                <a:spcPts val="600"/>
              </a:spcAft>
              <a:buNone/>
            </a:pPr>
            <a:r>
              <a:rPr lang="en-US" altLang="en-GB" sz="1600" kern="1200" dirty="0">
                <a:solidFill>
                  <a:schemeClr val="bg2"/>
                </a:solidFill>
                <a:latin typeface="+mn-lt"/>
                <a:ea typeface="+mn-ea"/>
                <a:cs typeface="+mn-cs"/>
              </a:rPr>
              <a:t>Hello Green was inspired by difficulties in integrating reporting needs within large teams, and to allow these reports to be well-structured whilst providing for meeting multiple objectives with single activities (i.e. similar to the DRY principle in coding)</a:t>
            </a:r>
          </a:p>
          <a:p>
            <a:pPr marL="0" indent="0">
              <a:lnSpc>
                <a:spcPct val="170000"/>
              </a:lnSpc>
              <a:spcAft>
                <a:spcPts val="600"/>
              </a:spcAft>
              <a:buNone/>
            </a:pPr>
            <a:endParaRPr lang="en-US" altLang="en-GB" kern="1200" dirty="0">
              <a:solidFill>
                <a:schemeClr val="bg2"/>
              </a:solidFill>
              <a:latin typeface="+mn-lt"/>
              <a:ea typeface="+mn-ea"/>
              <a:cs typeface="+mn-cs"/>
            </a:endParaRPr>
          </a:p>
          <a:p>
            <a:pPr marL="0" indent="0">
              <a:lnSpc>
                <a:spcPct val="90000"/>
              </a:lnSpc>
              <a:spcAft>
                <a:spcPts val="600"/>
              </a:spcAft>
              <a:buNone/>
            </a:pPr>
            <a:r>
              <a:rPr lang="en-US" altLang="en-GB" kern="1200" dirty="0">
                <a:solidFill>
                  <a:schemeClr val="bg2"/>
                </a:solidFill>
                <a:latin typeface="+mn-lt"/>
                <a:ea typeface="+mn-ea"/>
                <a:cs typeface="+mn-cs"/>
              </a:rPr>
              <a:t>Our User story is as follows:</a:t>
            </a:r>
          </a:p>
          <a:p>
            <a:pPr marL="0" indent="0">
              <a:lnSpc>
                <a:spcPct val="90000"/>
              </a:lnSpc>
              <a:spcAft>
                <a:spcPts val="600"/>
              </a:spcAft>
              <a:buNone/>
            </a:pPr>
            <a:endParaRPr lang="en-US" altLang="en-GB" kern="1200" dirty="0">
              <a:solidFill>
                <a:schemeClr val="bg2"/>
              </a:solidFill>
              <a:latin typeface="+mn-lt"/>
              <a:ea typeface="+mn-ea"/>
              <a:cs typeface="+mn-cs"/>
            </a:endParaRPr>
          </a:p>
          <a:p>
            <a:pPr marL="0" indent="0">
              <a:lnSpc>
                <a:spcPct val="90000"/>
              </a:lnSpc>
              <a:spcAft>
                <a:spcPts val="600"/>
              </a:spcAft>
              <a:buNone/>
            </a:pPr>
            <a:r>
              <a:rPr lang="en-US" altLang="en-GB" kern="1200" dirty="0">
                <a:solidFill>
                  <a:schemeClr val="bg2"/>
                </a:solidFill>
                <a:latin typeface="+mn-lt"/>
                <a:ea typeface="+mn-ea"/>
                <a:cs typeface="+mn-cs"/>
              </a:rPr>
              <a:t>As a viewer</a:t>
            </a:r>
          </a:p>
          <a:p>
            <a:pPr marL="171450" indent="-171450">
              <a:lnSpc>
                <a:spcPct val="90000"/>
              </a:lnSpc>
              <a:spcAft>
                <a:spcPts val="600"/>
              </a:spcAft>
              <a:buFontTx/>
              <a:buChar char="-"/>
            </a:pPr>
            <a:r>
              <a:rPr lang="en-US" altLang="en-GB" kern="1200" dirty="0">
                <a:solidFill>
                  <a:schemeClr val="bg2"/>
                </a:solidFill>
                <a:latin typeface="+mn-lt"/>
                <a:ea typeface="+mn-ea"/>
                <a:cs typeface="+mn-cs"/>
              </a:rPr>
              <a:t>I want to view basic descriptions of project briefs</a:t>
            </a:r>
          </a:p>
          <a:p>
            <a:pPr marL="171450" indent="-171450">
              <a:lnSpc>
                <a:spcPct val="90000"/>
              </a:lnSpc>
              <a:spcAft>
                <a:spcPts val="600"/>
              </a:spcAft>
              <a:buFontTx/>
              <a:buChar char="-"/>
            </a:pPr>
            <a:r>
              <a:rPr lang="en-US" altLang="en-GB" kern="1200" dirty="0">
                <a:solidFill>
                  <a:schemeClr val="bg2"/>
                </a:solidFill>
                <a:latin typeface="+mn-lt"/>
                <a:ea typeface="+mn-ea"/>
                <a:cs typeface="+mn-cs"/>
              </a:rPr>
              <a:t>SO that I select briefs to read more about</a:t>
            </a:r>
          </a:p>
          <a:p>
            <a:pPr marL="171450" indent="-171450">
              <a:lnSpc>
                <a:spcPct val="90000"/>
              </a:lnSpc>
              <a:spcAft>
                <a:spcPts val="600"/>
              </a:spcAft>
              <a:buFontTx/>
              <a:buChar char="-"/>
            </a:pPr>
            <a:r>
              <a:rPr lang="en-US" altLang="en-GB" kern="1200" dirty="0">
                <a:solidFill>
                  <a:schemeClr val="bg2"/>
                </a:solidFill>
                <a:latin typeface="+mn-lt"/>
                <a:ea typeface="+mn-ea"/>
                <a:cs typeface="+mn-cs"/>
              </a:rPr>
              <a:t>I want to view the authors of project briefs</a:t>
            </a:r>
          </a:p>
          <a:p>
            <a:pPr marL="171450" indent="-171450">
              <a:lnSpc>
                <a:spcPct val="90000"/>
              </a:lnSpc>
              <a:spcAft>
                <a:spcPts val="600"/>
              </a:spcAft>
              <a:buFontTx/>
              <a:buChar char="-"/>
            </a:pPr>
            <a:r>
              <a:rPr lang="en-US" altLang="en-GB" kern="1200" dirty="0">
                <a:solidFill>
                  <a:schemeClr val="bg2"/>
                </a:solidFill>
                <a:latin typeface="+mn-lt"/>
                <a:ea typeface="+mn-ea"/>
                <a:cs typeface="+mn-cs"/>
              </a:rPr>
              <a:t>SO that I can direct correspondence toward them</a:t>
            </a:r>
          </a:p>
          <a:p>
            <a:pPr marL="0" indent="0">
              <a:lnSpc>
                <a:spcPct val="90000"/>
              </a:lnSpc>
              <a:spcAft>
                <a:spcPts val="600"/>
              </a:spcAft>
              <a:buNone/>
            </a:pPr>
            <a:endParaRPr lang="en-US" altLang="en-GB" kern="1200" dirty="0">
              <a:solidFill>
                <a:schemeClr val="bg2"/>
              </a:solidFill>
              <a:latin typeface="+mn-lt"/>
              <a:ea typeface="+mn-ea"/>
              <a:cs typeface="+mn-cs"/>
            </a:endParaRPr>
          </a:p>
          <a:p>
            <a:pPr marL="0" indent="0">
              <a:lnSpc>
                <a:spcPct val="90000"/>
              </a:lnSpc>
              <a:spcAft>
                <a:spcPts val="600"/>
              </a:spcAft>
              <a:buNone/>
            </a:pPr>
            <a:r>
              <a:rPr lang="en-US" altLang="en-GB" kern="1200" dirty="0">
                <a:solidFill>
                  <a:schemeClr val="bg2"/>
                </a:solidFill>
                <a:latin typeface="+mn-lt"/>
                <a:ea typeface="+mn-ea"/>
                <a:cs typeface="+mn-cs"/>
              </a:rPr>
              <a:t>As an author</a:t>
            </a:r>
          </a:p>
          <a:p>
            <a:pPr marL="171450" indent="-171450">
              <a:lnSpc>
                <a:spcPct val="90000"/>
              </a:lnSpc>
              <a:spcAft>
                <a:spcPts val="600"/>
              </a:spcAft>
              <a:buFontTx/>
              <a:buChar char="-"/>
            </a:pPr>
            <a:r>
              <a:rPr lang="en-US" altLang="en-GB" kern="1200" dirty="0">
                <a:solidFill>
                  <a:schemeClr val="bg2"/>
                </a:solidFill>
                <a:latin typeface="+mn-lt"/>
                <a:ea typeface="+mn-ea"/>
                <a:cs typeface="+mn-cs"/>
              </a:rPr>
              <a:t>I want to be able to login</a:t>
            </a:r>
          </a:p>
          <a:p>
            <a:pPr marL="171450" indent="-171450">
              <a:lnSpc>
                <a:spcPct val="90000"/>
              </a:lnSpc>
              <a:spcAft>
                <a:spcPts val="600"/>
              </a:spcAft>
              <a:buFontTx/>
              <a:buChar char="-"/>
            </a:pPr>
            <a:r>
              <a:rPr lang="en-US" altLang="en-GB" kern="1200" dirty="0">
                <a:solidFill>
                  <a:schemeClr val="bg2"/>
                </a:solidFill>
                <a:latin typeface="+mn-lt"/>
                <a:ea typeface="+mn-ea"/>
                <a:cs typeface="+mn-cs"/>
              </a:rPr>
              <a:t>SO that I can view my dashboard</a:t>
            </a:r>
          </a:p>
          <a:p>
            <a:pPr marL="171450" indent="-171450">
              <a:lnSpc>
                <a:spcPct val="90000"/>
              </a:lnSpc>
              <a:spcAft>
                <a:spcPts val="600"/>
              </a:spcAft>
              <a:buFontTx/>
              <a:buChar char="-"/>
            </a:pPr>
            <a:r>
              <a:rPr lang="en-US" altLang="en-GB" kern="1200" dirty="0">
                <a:solidFill>
                  <a:schemeClr val="bg2"/>
                </a:solidFill>
                <a:latin typeface="+mn-lt"/>
                <a:ea typeface="+mn-ea"/>
                <a:cs typeface="+mn-cs"/>
              </a:rPr>
              <a:t>I want to view my current posts </a:t>
            </a:r>
          </a:p>
          <a:p>
            <a:pPr marL="171450" indent="-171450">
              <a:lnSpc>
                <a:spcPct val="90000"/>
              </a:lnSpc>
              <a:spcAft>
                <a:spcPts val="600"/>
              </a:spcAft>
              <a:buFontTx/>
              <a:buChar char="-"/>
            </a:pPr>
            <a:r>
              <a:rPr lang="en-US" altLang="en-GB" kern="1200" dirty="0">
                <a:solidFill>
                  <a:schemeClr val="bg2"/>
                </a:solidFill>
                <a:latin typeface="+mn-lt"/>
                <a:ea typeface="+mn-ea"/>
                <a:cs typeface="+mn-cs"/>
              </a:rPr>
              <a:t>SO that I can choose which of those to edit</a:t>
            </a:r>
          </a:p>
          <a:p>
            <a:pPr marL="171450" indent="-171450">
              <a:lnSpc>
                <a:spcPct val="90000"/>
              </a:lnSpc>
              <a:spcAft>
                <a:spcPts val="600"/>
              </a:spcAft>
              <a:buFontTx/>
              <a:buChar char="-"/>
            </a:pPr>
            <a:r>
              <a:rPr lang="en-US" altLang="en-GB" kern="1200" dirty="0">
                <a:solidFill>
                  <a:schemeClr val="bg2"/>
                </a:solidFill>
                <a:latin typeface="+mn-lt"/>
                <a:ea typeface="+mn-ea"/>
                <a:cs typeface="+mn-cs"/>
              </a:rPr>
              <a:t>I want to view my bio</a:t>
            </a:r>
          </a:p>
          <a:p>
            <a:pPr marL="171450" indent="-171450">
              <a:lnSpc>
                <a:spcPct val="90000"/>
              </a:lnSpc>
              <a:spcAft>
                <a:spcPts val="600"/>
              </a:spcAft>
              <a:buFontTx/>
              <a:buChar char="-"/>
            </a:pPr>
            <a:r>
              <a:rPr lang="en-US" altLang="en-GB" kern="1200" dirty="0">
                <a:solidFill>
                  <a:schemeClr val="bg2"/>
                </a:solidFill>
                <a:latin typeface="+mn-lt"/>
                <a:ea typeface="+mn-ea"/>
                <a:cs typeface="+mn-cs"/>
              </a:rPr>
              <a:t>SO that I can update details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889C5E17-24D0-4696-A3C5-A2261FB45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929B58F-2358-44CC-ACE5-EF1BD3C6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81" name="Group 80">
            <a:extLst>
              <a:ext uri="{FF2B5EF4-FFF2-40B4-BE49-F238E27FC236}">
                <a16:creationId xmlns:a16="http://schemas.microsoft.com/office/drawing/2014/main" id="{09DA5303-A1AF-4830-806C-51FCD9618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73011" y="3963"/>
            <a:ext cx="5470989" cy="5143500"/>
            <a:chOff x="4897348" y="-5799"/>
            <a:chExt cx="7294653" cy="6858000"/>
          </a:xfrm>
        </p:grpSpPr>
        <p:sp>
          <p:nvSpPr>
            <p:cNvPr id="82" name="Freeform: Shape 81">
              <a:extLst>
                <a:ext uri="{FF2B5EF4-FFF2-40B4-BE49-F238E27FC236}">
                  <a16:creationId xmlns:a16="http://schemas.microsoft.com/office/drawing/2014/main" id="{4FAAA8C8-4EB7-45F1-BF24-3EF0F4DC4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7348" y="-5798"/>
              <a:ext cx="7294652" cy="6857999"/>
            </a:xfrm>
            <a:custGeom>
              <a:avLst/>
              <a:gdLst>
                <a:gd name="connsiteX0" fmla="*/ 7294652 w 7294652"/>
                <a:gd name="connsiteY0" fmla="*/ 6063030 h 6857999"/>
                <a:gd name="connsiteX1" fmla="*/ 7294652 w 7294652"/>
                <a:gd name="connsiteY1" fmla="*/ 6857999 h 6857999"/>
                <a:gd name="connsiteX2" fmla="*/ 6248575 w 7294652"/>
                <a:gd name="connsiteY2" fmla="*/ 6857999 h 6857999"/>
                <a:gd name="connsiteX3" fmla="*/ 6477898 w 7294652"/>
                <a:gd name="connsiteY3" fmla="*/ 6700973 h 6857999"/>
                <a:gd name="connsiteX4" fmla="*/ 6647884 w 7294652"/>
                <a:gd name="connsiteY4" fmla="*/ 6572752 h 6857999"/>
                <a:gd name="connsiteX5" fmla="*/ 6817698 w 7294652"/>
                <a:gd name="connsiteY5" fmla="*/ 6440235 h 6857999"/>
                <a:gd name="connsiteX6" fmla="*/ 7161451 w 7294652"/>
                <a:gd name="connsiteY6" fmla="*/ 6165232 h 6857999"/>
                <a:gd name="connsiteX7" fmla="*/ 1673436 w 7294652"/>
                <a:gd name="connsiteY7" fmla="*/ 0 h 6857999"/>
                <a:gd name="connsiteX8" fmla="*/ 2394951 w 7294652"/>
                <a:gd name="connsiteY8" fmla="*/ 0 h 6857999"/>
                <a:gd name="connsiteX9" fmla="*/ 2244659 w 7294652"/>
                <a:gd name="connsiteY9" fmla="*/ 100763 h 6857999"/>
                <a:gd name="connsiteX10" fmla="*/ 1743903 w 7294652"/>
                <a:gd name="connsiteY10" fmla="*/ 498975 h 6857999"/>
                <a:gd name="connsiteX11" fmla="*/ 1163821 w 7294652"/>
                <a:gd name="connsiteY11" fmla="*/ 1121514 h 6857999"/>
                <a:gd name="connsiteX12" fmla="*/ 704911 w 7294652"/>
                <a:gd name="connsiteY12" fmla="*/ 1837036 h 6857999"/>
                <a:gd name="connsiteX13" fmla="*/ 393472 w 7294652"/>
                <a:gd name="connsiteY13" fmla="*/ 2627669 h 6857999"/>
                <a:gd name="connsiteX14" fmla="*/ 280032 w 7294652"/>
                <a:gd name="connsiteY14" fmla="*/ 3472097 h 6857999"/>
                <a:gd name="connsiteX15" fmla="*/ 327813 w 7294652"/>
                <a:gd name="connsiteY15" fmla="*/ 3884602 h 6857999"/>
                <a:gd name="connsiteX16" fmla="*/ 469096 w 7294652"/>
                <a:gd name="connsiteY16" fmla="*/ 4270809 h 6857999"/>
                <a:gd name="connsiteX17" fmla="*/ 567581 w 7294652"/>
                <a:gd name="connsiteY17" fmla="*/ 4452482 h 6857999"/>
                <a:gd name="connsiteX18" fmla="*/ 680677 w 7294652"/>
                <a:gd name="connsiteY18" fmla="*/ 4628484 h 6857999"/>
                <a:gd name="connsiteX19" fmla="*/ 941928 w 7294652"/>
                <a:gd name="connsiteY19" fmla="*/ 4968628 h 6857999"/>
                <a:gd name="connsiteX20" fmla="*/ 1224665 w 7294652"/>
                <a:gd name="connsiteY20" fmla="*/ 5311349 h 6857999"/>
                <a:gd name="connsiteX21" fmla="*/ 1365259 w 7294652"/>
                <a:gd name="connsiteY21" fmla="*/ 5490273 h 6857999"/>
                <a:gd name="connsiteX22" fmla="*/ 1432808 w 7294652"/>
                <a:gd name="connsiteY22" fmla="*/ 5577931 h 6857999"/>
                <a:gd name="connsiteX23" fmla="*/ 1498980 w 7294652"/>
                <a:gd name="connsiteY23" fmla="*/ 5662148 h 6857999"/>
                <a:gd name="connsiteX24" fmla="*/ 2067548 w 7294652"/>
                <a:gd name="connsiteY24" fmla="*/ 6283312 h 6857999"/>
                <a:gd name="connsiteX25" fmla="*/ 2369879 w 7294652"/>
                <a:gd name="connsiteY25" fmla="*/ 6562782 h 6857999"/>
                <a:gd name="connsiteX26" fmla="*/ 2686645 w 7294652"/>
                <a:gd name="connsiteY26" fmla="*/ 6820598 h 6857999"/>
                <a:gd name="connsiteX27" fmla="*/ 2738907 w 7294652"/>
                <a:gd name="connsiteY27" fmla="*/ 6857999 h 6857999"/>
                <a:gd name="connsiteX28" fmla="*/ 1731787 w 7294652"/>
                <a:gd name="connsiteY28" fmla="*/ 6857999 h 6857999"/>
                <a:gd name="connsiteX29" fmla="*/ 1607949 w 7294652"/>
                <a:gd name="connsiteY29" fmla="*/ 6732770 h 6857999"/>
                <a:gd name="connsiteX30" fmla="*/ 1309057 w 7294652"/>
                <a:gd name="connsiteY30" fmla="*/ 6370109 h 6857999"/>
                <a:gd name="connsiteX31" fmla="*/ 1048147 w 7294652"/>
                <a:gd name="connsiteY31" fmla="*/ 5986138 h 6857999"/>
                <a:gd name="connsiteX32" fmla="*/ 987131 w 7294652"/>
                <a:gd name="connsiteY32" fmla="*/ 5888512 h 6857999"/>
                <a:gd name="connsiteX33" fmla="*/ 928866 w 7294652"/>
                <a:gd name="connsiteY33" fmla="*/ 5793463 h 6857999"/>
                <a:gd name="connsiteX34" fmla="*/ 813708 w 7294652"/>
                <a:gd name="connsiteY34" fmla="*/ 5609556 h 6857999"/>
                <a:gd name="connsiteX35" fmla="*/ 574972 w 7294652"/>
                <a:gd name="connsiteY35" fmla="*/ 5231598 h 6857999"/>
                <a:gd name="connsiteX36" fmla="*/ 342424 w 7294652"/>
                <a:gd name="connsiteY36" fmla="*/ 4834048 h 6857999"/>
                <a:gd name="connsiteX37" fmla="*/ 237579 w 7294652"/>
                <a:gd name="connsiteY37" fmla="*/ 4623500 h 6857999"/>
                <a:gd name="connsiteX38" fmla="*/ 148373 w 7294652"/>
                <a:gd name="connsiteY38" fmla="*/ 4404356 h 6857999"/>
                <a:gd name="connsiteX39" fmla="*/ 79623 w 7294652"/>
                <a:gd name="connsiteY39" fmla="*/ 4175762 h 6857999"/>
                <a:gd name="connsiteX40" fmla="*/ 54185 w 7294652"/>
                <a:gd name="connsiteY40" fmla="*/ 4059229 h 6857999"/>
                <a:gd name="connsiteX41" fmla="*/ 43013 w 7294652"/>
                <a:gd name="connsiteY41" fmla="*/ 4000790 h 6857999"/>
                <a:gd name="connsiteX42" fmla="*/ 33734 w 7294652"/>
                <a:gd name="connsiteY42" fmla="*/ 3942180 h 6857999"/>
                <a:gd name="connsiteX43" fmla="*/ 45 w 7294652"/>
                <a:gd name="connsiteY43" fmla="*/ 3472097 h 6857999"/>
                <a:gd name="connsiteX44" fmla="*/ 95436 w 7294652"/>
                <a:gd name="connsiteY44" fmla="*/ 2557372 h 6857999"/>
                <a:gd name="connsiteX45" fmla="*/ 382126 w 7294652"/>
                <a:gd name="connsiteY45" fmla="*/ 1680799 h 6857999"/>
                <a:gd name="connsiteX46" fmla="*/ 1457043 w 7294652"/>
                <a:gd name="connsiteY46" fmla="*/ 1921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294652" h="6857999">
                  <a:moveTo>
                    <a:pt x="7294652" y="6063030"/>
                  </a:moveTo>
                  <a:lnTo>
                    <a:pt x="7294652" y="6857999"/>
                  </a:lnTo>
                  <a:lnTo>
                    <a:pt x="6248575" y="6857999"/>
                  </a:lnTo>
                  <a:lnTo>
                    <a:pt x="6477898" y="6700973"/>
                  </a:lnTo>
                  <a:cubicBezTo>
                    <a:pt x="6534790" y="6659378"/>
                    <a:pt x="6591336" y="6616237"/>
                    <a:pt x="6647884" y="6572752"/>
                  </a:cubicBezTo>
                  <a:cubicBezTo>
                    <a:pt x="6704432" y="6529268"/>
                    <a:pt x="6761151" y="6485095"/>
                    <a:pt x="6817698" y="6440235"/>
                  </a:cubicBezTo>
                  <a:lnTo>
                    <a:pt x="7161451" y="6165232"/>
                  </a:lnTo>
                  <a:close/>
                  <a:moveTo>
                    <a:pt x="1673436" y="0"/>
                  </a:moveTo>
                  <a:lnTo>
                    <a:pt x="2394951" y="0"/>
                  </a:lnTo>
                  <a:lnTo>
                    <a:pt x="2244659" y="100763"/>
                  </a:lnTo>
                  <a:cubicBezTo>
                    <a:pt x="2071051" y="224086"/>
                    <a:pt x="1903860" y="356975"/>
                    <a:pt x="1743903" y="498975"/>
                  </a:cubicBezTo>
                  <a:cubicBezTo>
                    <a:pt x="1533218" y="689638"/>
                    <a:pt x="1339146" y="897902"/>
                    <a:pt x="1163821" y="1121514"/>
                  </a:cubicBezTo>
                  <a:cubicBezTo>
                    <a:pt x="988284" y="1344764"/>
                    <a:pt x="834608" y="1584376"/>
                    <a:pt x="704911" y="1837036"/>
                  </a:cubicBezTo>
                  <a:cubicBezTo>
                    <a:pt x="573950" y="2089059"/>
                    <a:pt x="469577" y="2354041"/>
                    <a:pt x="393472" y="2627669"/>
                  </a:cubicBezTo>
                  <a:cubicBezTo>
                    <a:pt x="318269" y="2902842"/>
                    <a:pt x="280119" y="3186833"/>
                    <a:pt x="280032" y="3472097"/>
                  </a:cubicBezTo>
                  <a:cubicBezTo>
                    <a:pt x="280349" y="3610956"/>
                    <a:pt x="296380" y="3749334"/>
                    <a:pt x="327813" y="3884602"/>
                  </a:cubicBezTo>
                  <a:cubicBezTo>
                    <a:pt x="360878" y="4018046"/>
                    <a:pt x="408244" y="4147540"/>
                    <a:pt x="469096" y="4270809"/>
                  </a:cubicBezTo>
                  <a:cubicBezTo>
                    <a:pt x="499175" y="4332511"/>
                    <a:pt x="532347" y="4393012"/>
                    <a:pt x="567581" y="4452482"/>
                  </a:cubicBezTo>
                  <a:cubicBezTo>
                    <a:pt x="602815" y="4511953"/>
                    <a:pt x="641144" y="4570562"/>
                    <a:pt x="680677" y="4628484"/>
                  </a:cubicBezTo>
                  <a:cubicBezTo>
                    <a:pt x="760771" y="4743985"/>
                    <a:pt x="849802" y="4856048"/>
                    <a:pt x="941928" y="4968628"/>
                  </a:cubicBezTo>
                  <a:cubicBezTo>
                    <a:pt x="1034055" y="5081206"/>
                    <a:pt x="1130994" y="5193958"/>
                    <a:pt x="1224665" y="5311349"/>
                  </a:cubicBezTo>
                  <a:cubicBezTo>
                    <a:pt x="1271987" y="5369787"/>
                    <a:pt x="1318853" y="5429429"/>
                    <a:pt x="1365259" y="5490273"/>
                  </a:cubicBezTo>
                  <a:lnTo>
                    <a:pt x="1432808" y="5577931"/>
                  </a:lnTo>
                  <a:cubicBezTo>
                    <a:pt x="1454979" y="5605947"/>
                    <a:pt x="1476121" y="5634821"/>
                    <a:pt x="1498980" y="5662148"/>
                  </a:cubicBezTo>
                  <a:cubicBezTo>
                    <a:pt x="1676323" y="5880038"/>
                    <a:pt x="1866158" y="6087441"/>
                    <a:pt x="2067548" y="6283312"/>
                  </a:cubicBezTo>
                  <a:cubicBezTo>
                    <a:pt x="2166203" y="6379907"/>
                    <a:pt x="2266974" y="6473064"/>
                    <a:pt x="2369879" y="6562782"/>
                  </a:cubicBezTo>
                  <a:cubicBezTo>
                    <a:pt x="2473005" y="6652331"/>
                    <a:pt x="2577677" y="6738957"/>
                    <a:pt x="2686645" y="6820598"/>
                  </a:cubicBezTo>
                  <a:lnTo>
                    <a:pt x="2738907" y="6857999"/>
                  </a:lnTo>
                  <a:lnTo>
                    <a:pt x="1731787" y="6857999"/>
                  </a:lnTo>
                  <a:lnTo>
                    <a:pt x="1607949" y="6732770"/>
                  </a:lnTo>
                  <a:cubicBezTo>
                    <a:pt x="1501232" y="6617903"/>
                    <a:pt x="1401421" y="6496799"/>
                    <a:pt x="1309057" y="6370109"/>
                  </a:cubicBezTo>
                  <a:cubicBezTo>
                    <a:pt x="1217103" y="6244469"/>
                    <a:pt x="1129618" y="6116590"/>
                    <a:pt x="1048147" y="5986138"/>
                  </a:cubicBezTo>
                  <a:cubicBezTo>
                    <a:pt x="1027179" y="5953825"/>
                    <a:pt x="1007414" y="5920996"/>
                    <a:pt x="987131" y="5888512"/>
                  </a:cubicBezTo>
                  <a:lnTo>
                    <a:pt x="928866" y="5793463"/>
                  </a:lnTo>
                  <a:cubicBezTo>
                    <a:pt x="891568" y="5732276"/>
                    <a:pt x="852725" y="5671260"/>
                    <a:pt x="813708" y="5609556"/>
                  </a:cubicBezTo>
                  <a:lnTo>
                    <a:pt x="574972" y="5231598"/>
                  </a:lnTo>
                  <a:cubicBezTo>
                    <a:pt x="495221" y="5103551"/>
                    <a:pt x="416158" y="4971549"/>
                    <a:pt x="342424" y="4834048"/>
                  </a:cubicBezTo>
                  <a:cubicBezTo>
                    <a:pt x="305641" y="4765298"/>
                    <a:pt x="270236" y="4695343"/>
                    <a:pt x="237579" y="4623500"/>
                  </a:cubicBezTo>
                  <a:cubicBezTo>
                    <a:pt x="204922" y="4551655"/>
                    <a:pt x="175187" y="4478607"/>
                    <a:pt x="148373" y="4404356"/>
                  </a:cubicBezTo>
                  <a:cubicBezTo>
                    <a:pt x="121561" y="4330107"/>
                    <a:pt x="99046" y="4252934"/>
                    <a:pt x="79623" y="4175762"/>
                  </a:cubicBezTo>
                  <a:cubicBezTo>
                    <a:pt x="70514" y="4136916"/>
                    <a:pt x="61577" y="4098245"/>
                    <a:pt x="54185" y="4059229"/>
                  </a:cubicBezTo>
                  <a:lnTo>
                    <a:pt x="43013" y="4000790"/>
                  </a:lnTo>
                  <a:lnTo>
                    <a:pt x="33734" y="3942180"/>
                  </a:lnTo>
                  <a:cubicBezTo>
                    <a:pt x="10461" y="3786581"/>
                    <a:pt x="-801" y="3629416"/>
                    <a:pt x="45" y="3472097"/>
                  </a:cubicBezTo>
                  <a:cubicBezTo>
                    <a:pt x="863" y="3164748"/>
                    <a:pt x="32824" y="2858275"/>
                    <a:pt x="95436" y="2557372"/>
                  </a:cubicBezTo>
                  <a:cubicBezTo>
                    <a:pt x="157549" y="2255281"/>
                    <a:pt x="253728" y="1961216"/>
                    <a:pt x="382126" y="1680799"/>
                  </a:cubicBezTo>
                  <a:cubicBezTo>
                    <a:pt x="639940" y="1120482"/>
                    <a:pt x="1015492" y="619117"/>
                    <a:pt x="1457043" y="192176"/>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A77FC097-E4F2-4A45-82E8-3808FA553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0650" y="-5799"/>
              <a:ext cx="7291350" cy="6858000"/>
            </a:xfrm>
            <a:custGeom>
              <a:avLst/>
              <a:gdLst>
                <a:gd name="connsiteX0" fmla="*/ 7291350 w 7291350"/>
                <a:gd name="connsiteY0" fmla="*/ 5718699 h 6858000"/>
                <a:gd name="connsiteX1" fmla="*/ 7291350 w 7291350"/>
                <a:gd name="connsiteY1" fmla="*/ 6806115 h 6858000"/>
                <a:gd name="connsiteX2" fmla="*/ 7224124 w 7291350"/>
                <a:gd name="connsiteY2" fmla="*/ 6858000 h 6858000"/>
                <a:gd name="connsiteX3" fmla="*/ 5607142 w 7291350"/>
                <a:gd name="connsiteY3" fmla="*/ 6858000 h 6858000"/>
                <a:gd name="connsiteX4" fmla="*/ 5736072 w 7291350"/>
                <a:gd name="connsiteY4" fmla="*/ 6801170 h 6858000"/>
                <a:gd name="connsiteX5" fmla="*/ 6949826 w 7291350"/>
                <a:gd name="connsiteY5" fmla="*/ 5983707 h 6858000"/>
                <a:gd name="connsiteX6" fmla="*/ 7220703 w 7291350"/>
                <a:gd name="connsiteY6" fmla="*/ 5773675 h 6858000"/>
                <a:gd name="connsiteX7" fmla="*/ 7218419 w 7291350"/>
                <a:gd name="connsiteY7" fmla="*/ 0 h 6858000"/>
                <a:gd name="connsiteX8" fmla="*/ 7291350 w 7291350"/>
                <a:gd name="connsiteY8" fmla="*/ 0 h 6858000"/>
                <a:gd name="connsiteX9" fmla="*/ 7291350 w 7291350"/>
                <a:gd name="connsiteY9" fmla="*/ 50138 h 6858000"/>
                <a:gd name="connsiteX10" fmla="*/ 1797607 w 7291350"/>
                <a:gd name="connsiteY10" fmla="*/ 0 h 6858000"/>
                <a:gd name="connsiteX11" fmla="*/ 3385676 w 7291350"/>
                <a:gd name="connsiteY11" fmla="*/ 0 h 6858000"/>
                <a:gd name="connsiteX12" fmla="*/ 3360567 w 7291350"/>
                <a:gd name="connsiteY12" fmla="*/ 11552 h 6858000"/>
                <a:gd name="connsiteX13" fmla="*/ 2267395 w 7291350"/>
                <a:gd name="connsiteY13" fmla="*/ 725831 h 6858000"/>
                <a:gd name="connsiteX14" fmla="*/ 1234074 w 7291350"/>
                <a:gd name="connsiteY14" fmla="*/ 2007171 h 6858000"/>
                <a:gd name="connsiteX15" fmla="*/ 859383 w 7291350"/>
                <a:gd name="connsiteY15" fmla="*/ 3498372 h 6858000"/>
                <a:gd name="connsiteX16" fmla="*/ 1479513 w 7291350"/>
                <a:gd name="connsiteY16" fmla="*/ 4883182 h 6858000"/>
                <a:gd name="connsiteX17" fmla="*/ 1791985 w 7291350"/>
                <a:gd name="connsiteY17" fmla="*/ 5322671 h 6858000"/>
                <a:gd name="connsiteX18" fmla="*/ 3397295 w 7291350"/>
                <a:gd name="connsiteY18" fmla="*/ 6784567 h 6858000"/>
                <a:gd name="connsiteX19" fmla="*/ 3590446 w 7291350"/>
                <a:gd name="connsiteY19" fmla="*/ 6858000 h 6858000"/>
                <a:gd name="connsiteX20" fmla="*/ 1970757 w 7291350"/>
                <a:gd name="connsiteY20" fmla="*/ 6858000 h 6858000"/>
                <a:gd name="connsiteX21" fmla="*/ 1735872 w 7291350"/>
                <a:gd name="connsiteY21" fmla="*/ 6627685 h 6858000"/>
                <a:gd name="connsiteX22" fmla="*/ 1080932 w 7291350"/>
                <a:gd name="connsiteY22" fmla="*/ 5805127 h 6858000"/>
                <a:gd name="connsiteX23" fmla="*/ 0 w 7291350"/>
                <a:gd name="connsiteY23" fmla="*/ 3498372 h 6858000"/>
                <a:gd name="connsiteX24" fmla="*/ 1708174 w 7291350"/>
                <a:gd name="connsiteY24" fmla="*/ 733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91350" h="6858000">
                  <a:moveTo>
                    <a:pt x="7291350" y="5718699"/>
                  </a:moveTo>
                  <a:lnTo>
                    <a:pt x="7291350" y="6806115"/>
                  </a:lnTo>
                  <a:lnTo>
                    <a:pt x="7224124" y="6858000"/>
                  </a:lnTo>
                  <a:lnTo>
                    <a:pt x="5607142" y="6858000"/>
                  </a:lnTo>
                  <a:lnTo>
                    <a:pt x="5736072" y="6801170"/>
                  </a:lnTo>
                  <a:cubicBezTo>
                    <a:pt x="6122313" y="6616106"/>
                    <a:pt x="6503069" y="6332805"/>
                    <a:pt x="6949826" y="5983707"/>
                  </a:cubicBezTo>
                  <a:cubicBezTo>
                    <a:pt x="7041094" y="5912378"/>
                    <a:pt x="7132358" y="5842426"/>
                    <a:pt x="7220703" y="5773675"/>
                  </a:cubicBezTo>
                  <a:close/>
                  <a:moveTo>
                    <a:pt x="7218419" y="0"/>
                  </a:moveTo>
                  <a:lnTo>
                    <a:pt x="7291350" y="0"/>
                  </a:lnTo>
                  <a:lnTo>
                    <a:pt x="7291350" y="50138"/>
                  </a:lnTo>
                  <a:close/>
                  <a:moveTo>
                    <a:pt x="1797607" y="0"/>
                  </a:moveTo>
                  <a:lnTo>
                    <a:pt x="3385676" y="0"/>
                  </a:lnTo>
                  <a:lnTo>
                    <a:pt x="3360567" y="11552"/>
                  </a:lnTo>
                  <a:cubicBezTo>
                    <a:pt x="2968013" y="202286"/>
                    <a:pt x="2600620" y="442170"/>
                    <a:pt x="2267395" y="725831"/>
                  </a:cubicBezTo>
                  <a:cubicBezTo>
                    <a:pt x="1824986" y="1104820"/>
                    <a:pt x="1477279" y="1536057"/>
                    <a:pt x="1234074" y="2007171"/>
                  </a:cubicBezTo>
                  <a:cubicBezTo>
                    <a:pt x="985368" y="2488770"/>
                    <a:pt x="859383" y="2990476"/>
                    <a:pt x="859383" y="3498372"/>
                  </a:cubicBezTo>
                  <a:cubicBezTo>
                    <a:pt x="859383" y="4010222"/>
                    <a:pt x="1060651" y="4308942"/>
                    <a:pt x="1479513" y="4883182"/>
                  </a:cubicBezTo>
                  <a:cubicBezTo>
                    <a:pt x="1580577" y="5021714"/>
                    <a:pt x="1685078" y="5164888"/>
                    <a:pt x="1791985" y="5322671"/>
                  </a:cubicBezTo>
                  <a:cubicBezTo>
                    <a:pt x="2283419" y="6046950"/>
                    <a:pt x="2796809" y="6521439"/>
                    <a:pt x="3397295" y="6784567"/>
                  </a:cubicBezTo>
                  <a:lnTo>
                    <a:pt x="3590446" y="6858000"/>
                  </a:lnTo>
                  <a:lnTo>
                    <a:pt x="1970757" y="6858000"/>
                  </a:lnTo>
                  <a:lnTo>
                    <a:pt x="1735872" y="6627685"/>
                  </a:lnTo>
                  <a:cubicBezTo>
                    <a:pt x="1502484" y="6382823"/>
                    <a:pt x="1285774" y="6107254"/>
                    <a:pt x="1080932" y="5805127"/>
                  </a:cubicBezTo>
                  <a:cubicBezTo>
                    <a:pt x="556365" y="5032027"/>
                    <a:pt x="0" y="4501616"/>
                    <a:pt x="0" y="3498372"/>
                  </a:cubicBezTo>
                  <a:cubicBezTo>
                    <a:pt x="0" y="2160829"/>
                    <a:pt x="685186" y="949872"/>
                    <a:pt x="1708174" y="7330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D0DF88B0-FA8A-47F5-8EAC-1880B1A51B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2894" y="-5799"/>
              <a:ext cx="7269107" cy="6858000"/>
            </a:xfrm>
            <a:custGeom>
              <a:avLst/>
              <a:gdLst>
                <a:gd name="connsiteX0" fmla="*/ 7269107 w 7269107"/>
                <a:gd name="connsiteY0" fmla="*/ 5518449 h 6858000"/>
                <a:gd name="connsiteX1" fmla="*/ 7269107 w 7269107"/>
                <a:gd name="connsiteY1" fmla="*/ 6823281 h 6858000"/>
                <a:gd name="connsiteX2" fmla="*/ 7224122 w 7269107"/>
                <a:gd name="connsiteY2" fmla="*/ 6858000 h 6858000"/>
                <a:gd name="connsiteX3" fmla="*/ 4927054 w 7269107"/>
                <a:gd name="connsiteY3" fmla="*/ 6858000 h 6858000"/>
                <a:gd name="connsiteX4" fmla="*/ 4982167 w 7269107"/>
                <a:gd name="connsiteY4" fmla="*/ 6852876 h 6858000"/>
                <a:gd name="connsiteX5" fmla="*/ 5743768 w 7269107"/>
                <a:gd name="connsiteY5" fmla="*/ 6606245 h 6858000"/>
                <a:gd name="connsiteX6" fmla="*/ 6843778 w 7269107"/>
                <a:gd name="connsiteY6" fmla="*/ 5848440 h 6858000"/>
                <a:gd name="connsiteX7" fmla="*/ 7115515 w 7269107"/>
                <a:gd name="connsiteY7" fmla="*/ 5637891 h 6858000"/>
                <a:gd name="connsiteX8" fmla="*/ 6870111 w 7269107"/>
                <a:gd name="connsiteY8" fmla="*/ 0 h 6858000"/>
                <a:gd name="connsiteX9" fmla="*/ 7269107 w 7269107"/>
                <a:gd name="connsiteY9" fmla="*/ 0 h 6858000"/>
                <a:gd name="connsiteX10" fmla="*/ 7269107 w 7269107"/>
                <a:gd name="connsiteY10" fmla="*/ 243137 h 6858000"/>
                <a:gd name="connsiteX11" fmla="*/ 7089989 w 7269107"/>
                <a:gd name="connsiteY11" fmla="*/ 119955 h 6858000"/>
                <a:gd name="connsiteX12" fmla="*/ 6952948 w 7269107"/>
                <a:gd name="connsiteY12" fmla="*/ 41521 h 6858000"/>
                <a:gd name="connsiteX13" fmla="*/ 1797606 w 7269107"/>
                <a:gd name="connsiteY13" fmla="*/ 0 h 6858000"/>
                <a:gd name="connsiteX14" fmla="*/ 3815328 w 7269107"/>
                <a:gd name="connsiteY14" fmla="*/ 0 h 6858000"/>
                <a:gd name="connsiteX15" fmla="*/ 3627371 w 7269107"/>
                <a:gd name="connsiteY15" fmla="*/ 77142 h 6858000"/>
                <a:gd name="connsiteX16" fmla="*/ 2379115 w 7269107"/>
                <a:gd name="connsiteY16" fmla="*/ 856285 h 6858000"/>
                <a:gd name="connsiteX17" fmla="*/ 1386699 w 7269107"/>
                <a:gd name="connsiteY17" fmla="*/ 2086062 h 6858000"/>
                <a:gd name="connsiteX18" fmla="*/ 1031258 w 7269107"/>
                <a:gd name="connsiteY18" fmla="*/ 3498372 h 6858000"/>
                <a:gd name="connsiteX19" fmla="*/ 1618904 w 7269107"/>
                <a:gd name="connsiteY19" fmla="*/ 4781604 h 6858000"/>
                <a:gd name="connsiteX20" fmla="*/ 1934812 w 7269107"/>
                <a:gd name="connsiteY20" fmla="*/ 5225904 h 6858000"/>
                <a:gd name="connsiteX21" fmla="*/ 3140010 w 7269107"/>
                <a:gd name="connsiteY21" fmla="*/ 6456196 h 6858000"/>
                <a:gd name="connsiteX22" fmla="*/ 4281662 w 7269107"/>
                <a:gd name="connsiteY22" fmla="*/ 6843305 h 6858000"/>
                <a:gd name="connsiteX23" fmla="*/ 4449058 w 7269107"/>
                <a:gd name="connsiteY23" fmla="*/ 6858000 h 6858000"/>
                <a:gd name="connsiteX24" fmla="*/ 1970756 w 7269107"/>
                <a:gd name="connsiteY24" fmla="*/ 6858000 h 6858000"/>
                <a:gd name="connsiteX25" fmla="*/ 1735871 w 7269107"/>
                <a:gd name="connsiteY25" fmla="*/ 6627685 h 6858000"/>
                <a:gd name="connsiteX26" fmla="*/ 1080930 w 7269107"/>
                <a:gd name="connsiteY26" fmla="*/ 5805127 h 6858000"/>
                <a:gd name="connsiteX27" fmla="*/ 0 w 7269107"/>
                <a:gd name="connsiteY27" fmla="*/ 3498372 h 6858000"/>
                <a:gd name="connsiteX28" fmla="*/ 1708172 w 7269107"/>
                <a:gd name="connsiteY28" fmla="*/ 733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69107" h="6858000">
                  <a:moveTo>
                    <a:pt x="7269107" y="5518449"/>
                  </a:moveTo>
                  <a:lnTo>
                    <a:pt x="7269107" y="6823281"/>
                  </a:lnTo>
                  <a:lnTo>
                    <a:pt x="7224122" y="6858000"/>
                  </a:lnTo>
                  <a:lnTo>
                    <a:pt x="4927054" y="6858000"/>
                  </a:lnTo>
                  <a:lnTo>
                    <a:pt x="4982167" y="6852876"/>
                  </a:lnTo>
                  <a:cubicBezTo>
                    <a:pt x="5236517" y="6821036"/>
                    <a:pt x="5483373" y="6740566"/>
                    <a:pt x="5743768" y="6606245"/>
                  </a:cubicBezTo>
                  <a:cubicBezTo>
                    <a:pt x="6099551" y="6422337"/>
                    <a:pt x="6452586" y="6154209"/>
                    <a:pt x="6843778" y="5848440"/>
                  </a:cubicBezTo>
                  <a:cubicBezTo>
                    <a:pt x="6935559" y="5776768"/>
                    <a:pt x="7026997" y="5706642"/>
                    <a:pt x="7115515" y="5637891"/>
                  </a:cubicBezTo>
                  <a:close/>
                  <a:moveTo>
                    <a:pt x="6870111" y="0"/>
                  </a:moveTo>
                  <a:lnTo>
                    <a:pt x="7269107" y="0"/>
                  </a:lnTo>
                  <a:lnTo>
                    <a:pt x="7269107" y="243137"/>
                  </a:lnTo>
                  <a:lnTo>
                    <a:pt x="7089989" y="119955"/>
                  </a:lnTo>
                  <a:cubicBezTo>
                    <a:pt x="7045081" y="92581"/>
                    <a:pt x="6999384" y="66425"/>
                    <a:pt x="6952948" y="41521"/>
                  </a:cubicBezTo>
                  <a:close/>
                  <a:moveTo>
                    <a:pt x="1797606" y="0"/>
                  </a:moveTo>
                  <a:lnTo>
                    <a:pt x="3815328" y="0"/>
                  </a:lnTo>
                  <a:lnTo>
                    <a:pt x="3627371" y="77142"/>
                  </a:lnTo>
                  <a:cubicBezTo>
                    <a:pt x="3175548" y="273822"/>
                    <a:pt x="2754868" y="536281"/>
                    <a:pt x="2379115" y="856285"/>
                  </a:cubicBezTo>
                  <a:cubicBezTo>
                    <a:pt x="1959736" y="1215679"/>
                    <a:pt x="1616497" y="1640901"/>
                    <a:pt x="1386699" y="2086062"/>
                  </a:cubicBezTo>
                  <a:cubicBezTo>
                    <a:pt x="1151572" y="2543083"/>
                    <a:pt x="1031258" y="3018150"/>
                    <a:pt x="1031258" y="3498372"/>
                  </a:cubicBezTo>
                  <a:cubicBezTo>
                    <a:pt x="1031258" y="3957455"/>
                    <a:pt x="1211213" y="4223692"/>
                    <a:pt x="1618904" y="4781604"/>
                  </a:cubicBezTo>
                  <a:cubicBezTo>
                    <a:pt x="1720826" y="4921339"/>
                    <a:pt x="1826186" y="5065887"/>
                    <a:pt x="1934812" y="5225904"/>
                  </a:cubicBezTo>
                  <a:cubicBezTo>
                    <a:pt x="2318957" y="5792064"/>
                    <a:pt x="2713069" y="6194600"/>
                    <a:pt x="3140010" y="6456196"/>
                  </a:cubicBezTo>
                  <a:cubicBezTo>
                    <a:pt x="3479423" y="6664512"/>
                    <a:pt x="3855769" y="6792387"/>
                    <a:pt x="4281662" y="6843305"/>
                  </a:cubicBezTo>
                  <a:lnTo>
                    <a:pt x="4449058" y="6858000"/>
                  </a:lnTo>
                  <a:lnTo>
                    <a:pt x="1970756" y="6858000"/>
                  </a:lnTo>
                  <a:lnTo>
                    <a:pt x="1735871" y="6627685"/>
                  </a:lnTo>
                  <a:cubicBezTo>
                    <a:pt x="1502482" y="6382823"/>
                    <a:pt x="1285773" y="6107254"/>
                    <a:pt x="1080930" y="5805127"/>
                  </a:cubicBezTo>
                  <a:cubicBezTo>
                    <a:pt x="556364" y="5032027"/>
                    <a:pt x="0" y="4501616"/>
                    <a:pt x="0" y="3498372"/>
                  </a:cubicBezTo>
                  <a:cubicBezTo>
                    <a:pt x="0" y="2160829"/>
                    <a:pt x="685185" y="949872"/>
                    <a:pt x="1708172" y="73302"/>
                  </a:cubicBezTo>
                  <a:close/>
                </a:path>
              </a:pathLst>
            </a:custGeom>
            <a:gradFill>
              <a:gsLst>
                <a:gs pos="2000">
                  <a:schemeClr val="bg1">
                    <a:alpha val="10000"/>
                  </a:schemeClr>
                </a:gs>
                <a:gs pos="5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1" name="Google Shape;71;p16"/>
          <p:cNvSpPr txBox="1">
            <a:spLocks noGrp="1"/>
          </p:cNvSpPr>
          <p:nvPr>
            <p:ph type="title"/>
          </p:nvPr>
        </p:nvSpPr>
        <p:spPr>
          <a:xfrm>
            <a:off x="680255" y="89297"/>
            <a:ext cx="7783259" cy="817960"/>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sz="2700" kern="1200" dirty="0">
                <a:solidFill>
                  <a:schemeClr val="bg2"/>
                </a:solidFill>
                <a:latin typeface="+mj-lt"/>
                <a:ea typeface="+mj-ea"/>
                <a:cs typeface="+mj-cs"/>
              </a:rPr>
              <a:t>The process involved in creating Hello Green</a:t>
            </a:r>
          </a:p>
        </p:txBody>
      </p:sp>
      <p:sp>
        <p:nvSpPr>
          <p:cNvPr id="13" name="Rectangle 12">
            <a:extLst>
              <a:ext uri="{FF2B5EF4-FFF2-40B4-BE49-F238E27FC236}">
                <a16:creationId xmlns:a16="http://schemas.microsoft.com/office/drawing/2014/main" id="{B7B13B01-A157-40F8-80B6-2C71E8DCF383}"/>
              </a:ext>
            </a:extLst>
          </p:cNvPr>
          <p:cNvSpPr/>
          <p:nvPr/>
        </p:nvSpPr>
        <p:spPr>
          <a:xfrm>
            <a:off x="407194" y="911340"/>
            <a:ext cx="3576389" cy="1464469"/>
          </a:xfrm>
          <a:prstGeom prst="rect">
            <a:avLst/>
          </a:prstGeom>
          <a:solidFill>
            <a:srgbClr val="008F9E">
              <a:alpha val="30000"/>
            </a:srgb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rPr>
              <a:t>Technologies Used:</a:t>
            </a:r>
          </a:p>
          <a:p>
            <a:pPr algn="ctr"/>
            <a:endParaRPr lang="en-GB" sz="1800" dirty="0">
              <a:solidFill>
                <a:schemeClr val="tx1"/>
              </a:solidFill>
            </a:endParaRPr>
          </a:p>
          <a:p>
            <a:pPr algn="ctr"/>
            <a:r>
              <a:rPr lang="en-GB" sz="1800" dirty="0" err="1">
                <a:solidFill>
                  <a:schemeClr val="tx1"/>
                </a:solidFill>
              </a:rPr>
              <a:t>Javascript</a:t>
            </a:r>
            <a:r>
              <a:rPr lang="en-GB" sz="1800" dirty="0">
                <a:solidFill>
                  <a:schemeClr val="tx1"/>
                </a:solidFill>
              </a:rPr>
              <a:t>, Node, Express server with an MySQL database and Handlebars templating engine.</a:t>
            </a:r>
            <a:endParaRPr lang="en-AU" sz="1800" dirty="0">
              <a:solidFill>
                <a:schemeClr val="tx1"/>
              </a:solidFill>
            </a:endParaRPr>
          </a:p>
        </p:txBody>
      </p:sp>
      <p:sp>
        <p:nvSpPr>
          <p:cNvPr id="14" name="Rectangle 13">
            <a:extLst>
              <a:ext uri="{FF2B5EF4-FFF2-40B4-BE49-F238E27FC236}">
                <a16:creationId xmlns:a16="http://schemas.microsoft.com/office/drawing/2014/main" id="{1E299DE3-ADC4-491F-8023-4FA83C54604E}"/>
              </a:ext>
            </a:extLst>
          </p:cNvPr>
          <p:cNvSpPr/>
          <p:nvPr/>
        </p:nvSpPr>
        <p:spPr>
          <a:xfrm>
            <a:off x="1909763" y="2528209"/>
            <a:ext cx="3689745" cy="2326480"/>
          </a:xfrm>
          <a:prstGeom prst="rect">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2">
                    <a:lumMod val="50000"/>
                  </a:schemeClr>
                </a:solidFill>
              </a:rPr>
              <a:t>Tasks Breakdown:</a:t>
            </a:r>
          </a:p>
          <a:p>
            <a:pPr algn="ctr"/>
            <a:endParaRPr lang="en-GB" sz="1000" dirty="0">
              <a:solidFill>
                <a:schemeClr val="tx2">
                  <a:lumMod val="50000"/>
                </a:schemeClr>
              </a:solidFill>
            </a:endParaRPr>
          </a:p>
          <a:p>
            <a:pPr algn="ctr"/>
            <a:r>
              <a:rPr lang="en-AU" sz="1500" b="1" dirty="0">
                <a:solidFill>
                  <a:schemeClr val="tx2">
                    <a:lumMod val="50000"/>
                  </a:schemeClr>
                </a:solidFill>
              </a:rPr>
              <a:t>TM,DG</a:t>
            </a:r>
            <a:r>
              <a:rPr lang="en-AU" sz="1500" dirty="0">
                <a:solidFill>
                  <a:schemeClr val="tx2">
                    <a:lumMod val="50000"/>
                  </a:schemeClr>
                </a:solidFill>
              </a:rPr>
              <a:t>: planning, reducing</a:t>
            </a:r>
            <a:br>
              <a:rPr lang="en-AU" sz="1500" dirty="0">
                <a:solidFill>
                  <a:schemeClr val="tx2">
                    <a:lumMod val="50000"/>
                  </a:schemeClr>
                </a:solidFill>
              </a:rPr>
            </a:br>
            <a:r>
              <a:rPr lang="en-AU" sz="1500" b="1" dirty="0">
                <a:solidFill>
                  <a:schemeClr val="tx2">
                    <a:lumMod val="50000"/>
                  </a:schemeClr>
                </a:solidFill>
              </a:rPr>
              <a:t>TM</a:t>
            </a:r>
            <a:r>
              <a:rPr lang="en-AU" sz="1500" dirty="0">
                <a:solidFill>
                  <a:schemeClr val="tx2">
                    <a:lumMod val="50000"/>
                  </a:schemeClr>
                </a:solidFill>
              </a:rPr>
              <a:t>: DB models and seeds</a:t>
            </a:r>
          </a:p>
          <a:p>
            <a:pPr algn="ctr"/>
            <a:r>
              <a:rPr lang="en-AU" sz="1500" b="1" dirty="0">
                <a:solidFill>
                  <a:schemeClr val="tx2">
                    <a:lumMod val="50000"/>
                  </a:schemeClr>
                </a:solidFill>
              </a:rPr>
              <a:t>DG</a:t>
            </a:r>
            <a:r>
              <a:rPr lang="en-AU" sz="1500" dirty="0">
                <a:solidFill>
                  <a:schemeClr val="tx2">
                    <a:lumMod val="50000"/>
                  </a:schemeClr>
                </a:solidFill>
              </a:rPr>
              <a:t>: Handlebars views, CSS</a:t>
            </a:r>
          </a:p>
          <a:p>
            <a:pPr algn="ctr"/>
            <a:r>
              <a:rPr lang="en-AU" sz="1500" b="1" dirty="0">
                <a:solidFill>
                  <a:schemeClr val="tx2">
                    <a:lumMod val="50000"/>
                  </a:schemeClr>
                </a:solidFill>
              </a:rPr>
              <a:t>TM, DG</a:t>
            </a:r>
            <a:r>
              <a:rPr lang="en-AU" sz="1500" dirty="0">
                <a:solidFill>
                  <a:schemeClr val="tx2">
                    <a:lumMod val="50000"/>
                  </a:schemeClr>
                </a:solidFill>
              </a:rPr>
              <a:t>: Routes</a:t>
            </a:r>
          </a:p>
          <a:p>
            <a:pPr algn="ctr"/>
            <a:r>
              <a:rPr lang="en-AU" sz="1500" dirty="0">
                <a:solidFill>
                  <a:schemeClr val="tx2">
                    <a:lumMod val="50000"/>
                  </a:schemeClr>
                </a:solidFill>
              </a:rPr>
              <a:t>(TM mainly on initial DB routes and DG on setting model requirements and put/post routes)</a:t>
            </a:r>
          </a:p>
        </p:txBody>
      </p:sp>
      <p:sp>
        <p:nvSpPr>
          <p:cNvPr id="15" name="Rectangle 14">
            <a:extLst>
              <a:ext uri="{FF2B5EF4-FFF2-40B4-BE49-F238E27FC236}">
                <a16:creationId xmlns:a16="http://schemas.microsoft.com/office/drawing/2014/main" id="{B03E93D8-CAE8-45CB-A3D2-B113BF7D47FD}"/>
              </a:ext>
            </a:extLst>
          </p:cNvPr>
          <p:cNvSpPr/>
          <p:nvPr/>
        </p:nvSpPr>
        <p:spPr>
          <a:xfrm>
            <a:off x="5741194" y="911341"/>
            <a:ext cx="2874169" cy="1711190"/>
          </a:xfrm>
          <a:prstGeom prst="rect">
            <a:avLst/>
          </a:prstGeom>
          <a:solidFill>
            <a:schemeClr val="accent6">
              <a:lumMod val="50000"/>
              <a:alpha val="42000"/>
            </a:schemeClr>
          </a:solidFill>
          <a:ln>
            <a:solidFill>
              <a:srgbClr val="657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b="1" dirty="0">
                <a:solidFill>
                  <a:schemeClr val="tx1"/>
                </a:solidFill>
              </a:rPr>
              <a:t>Challenges:</a:t>
            </a:r>
          </a:p>
          <a:p>
            <a:pPr algn="ctr"/>
            <a:endParaRPr lang="en-GB" sz="800" dirty="0">
              <a:solidFill>
                <a:schemeClr val="tx1"/>
              </a:solidFill>
            </a:endParaRPr>
          </a:p>
          <a:p>
            <a:pPr marL="144000" indent="-108000">
              <a:buFont typeface="Arial" panose="020B0604020202020204" pitchFamily="34" charset="0"/>
              <a:buChar char="•"/>
            </a:pPr>
            <a:r>
              <a:rPr lang="en-GB" dirty="0">
                <a:solidFill>
                  <a:schemeClr val="tx1"/>
                </a:solidFill>
              </a:rPr>
              <a:t>Reducing scope to an MVP that was still ‘interesting’ to us both</a:t>
            </a:r>
          </a:p>
          <a:p>
            <a:pPr marL="144000" indent="-108000">
              <a:buFont typeface="Arial" panose="020B0604020202020204" pitchFamily="34" charset="0"/>
              <a:buChar char="•"/>
            </a:pPr>
            <a:r>
              <a:rPr lang="en-GB" dirty="0">
                <a:solidFill>
                  <a:schemeClr val="tx1"/>
                </a:solidFill>
              </a:rPr>
              <a:t>Git – issues with lost code. Think from slow </a:t>
            </a:r>
            <a:r>
              <a:rPr lang="en-GB" dirty="0" err="1">
                <a:solidFill>
                  <a:schemeClr val="tx1"/>
                </a:solidFill>
              </a:rPr>
              <a:t>wifi</a:t>
            </a:r>
            <a:r>
              <a:rPr lang="en-GB" dirty="0">
                <a:solidFill>
                  <a:schemeClr val="tx1"/>
                </a:solidFill>
              </a:rPr>
              <a:t> maybe?</a:t>
            </a:r>
            <a:endParaRPr lang="en-AU" dirty="0">
              <a:solidFill>
                <a:schemeClr val="tx1"/>
              </a:solidFill>
            </a:endParaRPr>
          </a:p>
          <a:p>
            <a:pPr marL="144000" indent="-108000">
              <a:buFont typeface="Arial" panose="020B0604020202020204" pitchFamily="34" charset="0"/>
              <a:buChar char="•"/>
            </a:pPr>
            <a:r>
              <a:rPr lang="en-AU" dirty="0">
                <a:solidFill>
                  <a:schemeClr val="tx1"/>
                </a:solidFill>
              </a:rPr>
              <a:t>Chunking tasks to enable good workflow</a:t>
            </a:r>
            <a:endParaRPr lang="en-GB" dirty="0">
              <a:solidFill>
                <a:schemeClr val="tx1"/>
              </a:solidFill>
            </a:endParaRPr>
          </a:p>
        </p:txBody>
      </p:sp>
      <p:sp>
        <p:nvSpPr>
          <p:cNvPr id="16" name="Rectangle 15">
            <a:extLst>
              <a:ext uri="{FF2B5EF4-FFF2-40B4-BE49-F238E27FC236}">
                <a16:creationId xmlns:a16="http://schemas.microsoft.com/office/drawing/2014/main" id="{BA36B86A-F552-4A9D-8C0B-6ED405CFC030}"/>
              </a:ext>
            </a:extLst>
          </p:cNvPr>
          <p:cNvSpPr/>
          <p:nvPr/>
        </p:nvSpPr>
        <p:spPr>
          <a:xfrm>
            <a:off x="5741194" y="2699659"/>
            <a:ext cx="2874169" cy="2155030"/>
          </a:xfrm>
          <a:prstGeom prst="rect">
            <a:avLst/>
          </a:prstGeom>
          <a:solidFill>
            <a:srgbClr val="25A2FF">
              <a:alpha val="4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b="1" dirty="0">
                <a:solidFill>
                  <a:schemeClr val="tx1"/>
                </a:solidFill>
              </a:rPr>
              <a:t>Successes:</a:t>
            </a:r>
          </a:p>
          <a:p>
            <a:pPr algn="ctr"/>
            <a:endParaRPr lang="en-GB" sz="600" dirty="0">
              <a:solidFill>
                <a:schemeClr val="tx1"/>
              </a:solidFill>
            </a:endParaRPr>
          </a:p>
          <a:p>
            <a:pPr marL="108000" indent="-108000">
              <a:buFont typeface="Arial" panose="020B0604020202020204" pitchFamily="34" charset="0"/>
              <a:buChar char="•"/>
            </a:pPr>
            <a:r>
              <a:rPr lang="en-GB" dirty="0">
                <a:solidFill>
                  <a:schemeClr val="tx1"/>
                </a:solidFill>
              </a:rPr>
              <a:t>Reducing scope whilst maintaining ‘hooks’ for the future</a:t>
            </a:r>
          </a:p>
          <a:p>
            <a:pPr marL="108000" indent="-108000">
              <a:buFont typeface="Arial" panose="020B0604020202020204" pitchFamily="34" charset="0"/>
              <a:buChar char="•"/>
            </a:pPr>
            <a:r>
              <a:rPr lang="en-GB" dirty="0">
                <a:solidFill>
                  <a:schemeClr val="tx1"/>
                </a:solidFill>
              </a:rPr>
              <a:t>Git – we did have a pretty good workflow and managed to limit </a:t>
            </a:r>
            <a:r>
              <a:rPr lang="en-GB" dirty="0" err="1">
                <a:solidFill>
                  <a:schemeClr val="tx1"/>
                </a:solidFill>
              </a:rPr>
              <a:t>Githaps</a:t>
            </a:r>
            <a:endParaRPr lang="en-GB" dirty="0">
              <a:solidFill>
                <a:schemeClr val="tx1"/>
              </a:solidFill>
            </a:endParaRPr>
          </a:p>
          <a:p>
            <a:pPr marL="108000" indent="-108000">
              <a:buFont typeface="Arial" panose="020B0604020202020204" pitchFamily="34" charset="0"/>
              <a:buChar char="•"/>
            </a:pPr>
            <a:r>
              <a:rPr lang="en-GB" dirty="0">
                <a:solidFill>
                  <a:schemeClr val="tx1"/>
                </a:solidFill>
              </a:rPr>
              <a:t>Cross-over – working together on issues and learning from each other</a:t>
            </a:r>
            <a:endParaRPr lang="en-AU" dirty="0">
              <a:solidFill>
                <a:schemeClr val="tx1"/>
              </a:solidFill>
            </a:endParaRPr>
          </a:p>
        </p:txBody>
      </p:sp>
      <p:sp>
        <p:nvSpPr>
          <p:cNvPr id="17" name="Rectangle 16">
            <a:extLst>
              <a:ext uri="{FF2B5EF4-FFF2-40B4-BE49-F238E27FC236}">
                <a16:creationId xmlns:a16="http://schemas.microsoft.com/office/drawing/2014/main" id="{0611DE71-DAC3-498B-BE32-F775067310D6}"/>
              </a:ext>
            </a:extLst>
          </p:cNvPr>
          <p:cNvSpPr/>
          <p:nvPr/>
        </p:nvSpPr>
        <p:spPr>
          <a:xfrm>
            <a:off x="400052" y="2528209"/>
            <a:ext cx="1364456" cy="2326480"/>
          </a:xfrm>
          <a:prstGeom prst="rect">
            <a:avLst/>
          </a:prstGeom>
          <a:solidFill>
            <a:schemeClr val="tx1">
              <a:alpha val="33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8803D4D9-1388-4CEA-B2BC-2001659CC593}"/>
              </a:ext>
            </a:extLst>
          </p:cNvPr>
          <p:cNvSpPr/>
          <p:nvPr/>
        </p:nvSpPr>
        <p:spPr>
          <a:xfrm>
            <a:off x="4125269" y="911340"/>
            <a:ext cx="1474239" cy="1464470"/>
          </a:xfrm>
          <a:prstGeom prst="rect">
            <a:avLst/>
          </a:prstGeom>
          <a:solidFill>
            <a:schemeClr val="tx1">
              <a:alpha val="33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
            <a:lum/>
            <a:extLst>
              <a:ext uri="{28A0092B-C50C-407E-A947-70E740481C1C}">
                <a14:useLocalDpi xmlns:a14="http://schemas.microsoft.com/office/drawing/2010/main" val="0"/>
              </a:ext>
            </a:extLst>
          </a:blip>
          <a:srcRect/>
          <a:stretch>
            <a:fillRect/>
          </a:stretch>
        </a:blipFill>
        <a:effectLst/>
      </p:bgPr>
    </p:bg>
    <p:spTree>
      <p:nvGrpSpPr>
        <p:cNvPr id="1" name="Shape 87"/>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5C3921CD-DDE5-4B57-8FDF-B37ADE4EDA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8414" y="2988"/>
            <a:ext cx="7310715" cy="5143500"/>
            <a:chOff x="1318434" y="36937"/>
            <a:chExt cx="9747620" cy="6858000"/>
          </a:xfrm>
        </p:grpSpPr>
        <p:sp>
          <p:nvSpPr>
            <p:cNvPr id="97" name="Freeform: Shape 96">
              <a:extLst>
                <a:ext uri="{FF2B5EF4-FFF2-40B4-BE49-F238E27FC236}">
                  <a16:creationId xmlns:a16="http://schemas.microsoft.com/office/drawing/2014/main" id="{A4CBEDF6-7B5F-471F-AF99-301A23748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8" name="Freeform: Shape 97">
              <a:extLst>
                <a:ext uri="{FF2B5EF4-FFF2-40B4-BE49-F238E27FC236}">
                  <a16:creationId xmlns:a16="http://schemas.microsoft.com/office/drawing/2014/main" id="{1D43DB10-4F84-47C2-8170-CB9EED8667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2" name="Freeform: Shape 98">
              <a:extLst>
                <a:ext uri="{FF2B5EF4-FFF2-40B4-BE49-F238E27FC236}">
                  <a16:creationId xmlns:a16="http://schemas.microsoft.com/office/drawing/2014/main" id="{9F35C7A0-1526-4D97-BCD8-91B3576E3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3" name="Freeform: Shape 99">
              <a:extLst>
                <a:ext uri="{FF2B5EF4-FFF2-40B4-BE49-F238E27FC236}">
                  <a16:creationId xmlns:a16="http://schemas.microsoft.com/office/drawing/2014/main" id="{1009574A-38B7-43A8-A925-1FB54C6B1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4" name="Freeform: Shape 100">
              <a:extLst>
                <a:ext uri="{FF2B5EF4-FFF2-40B4-BE49-F238E27FC236}">
                  <a16:creationId xmlns:a16="http://schemas.microsoft.com/office/drawing/2014/main" id="{EA3AAA50-DE22-4E5D-9064-A37786C59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9" name="Picture 8">
            <a:extLst>
              <a:ext uri="{FF2B5EF4-FFF2-40B4-BE49-F238E27FC236}">
                <a16:creationId xmlns:a16="http://schemas.microsoft.com/office/drawing/2014/main" id="{A450A156-6BED-46D3-82CE-646EBF2E264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49184" y="0"/>
            <a:ext cx="5045632"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
            <a:lum/>
            <a:extLst>
              <a:ext uri="{28A0092B-C50C-407E-A947-70E740481C1C}">
                <a14:useLocalDpi xmlns:a14="http://schemas.microsoft.com/office/drawing/2010/main" val="0"/>
              </a:ext>
            </a:extLst>
          </a:blip>
          <a:srcRect/>
          <a:stretch>
            <a:fillRect/>
          </a:stretch>
        </a:blipFill>
        <a:effectLst/>
      </p:bgPr>
    </p:bg>
    <p:spTree>
      <p:nvGrpSpPr>
        <p:cNvPr id="1" name="Shape 87"/>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5C3921CD-DDE5-4B57-8FDF-B37ADE4EDA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8414" y="2988"/>
            <a:ext cx="7310715" cy="5143500"/>
            <a:chOff x="1318434" y="36937"/>
            <a:chExt cx="9747620" cy="6858000"/>
          </a:xfrm>
        </p:grpSpPr>
        <p:sp>
          <p:nvSpPr>
            <p:cNvPr id="97" name="Freeform: Shape 96">
              <a:extLst>
                <a:ext uri="{FF2B5EF4-FFF2-40B4-BE49-F238E27FC236}">
                  <a16:creationId xmlns:a16="http://schemas.microsoft.com/office/drawing/2014/main" id="{A4CBEDF6-7B5F-471F-AF99-301A23748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8" name="Freeform: Shape 97">
              <a:extLst>
                <a:ext uri="{FF2B5EF4-FFF2-40B4-BE49-F238E27FC236}">
                  <a16:creationId xmlns:a16="http://schemas.microsoft.com/office/drawing/2014/main" id="{1D43DB10-4F84-47C2-8170-CB9EED8667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2" name="Freeform: Shape 98">
              <a:extLst>
                <a:ext uri="{FF2B5EF4-FFF2-40B4-BE49-F238E27FC236}">
                  <a16:creationId xmlns:a16="http://schemas.microsoft.com/office/drawing/2014/main" id="{9F35C7A0-1526-4D97-BCD8-91B3576E3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3" name="Freeform: Shape 99">
              <a:extLst>
                <a:ext uri="{FF2B5EF4-FFF2-40B4-BE49-F238E27FC236}">
                  <a16:creationId xmlns:a16="http://schemas.microsoft.com/office/drawing/2014/main" id="{1009574A-38B7-43A8-A925-1FB54C6B1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4" name="Freeform: Shape 100">
              <a:extLst>
                <a:ext uri="{FF2B5EF4-FFF2-40B4-BE49-F238E27FC236}">
                  <a16:creationId xmlns:a16="http://schemas.microsoft.com/office/drawing/2014/main" id="{EA3AAA50-DE22-4E5D-9064-A37786C59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4" name="Picture 3" descr="Word&#10;&#10;Description automatically generated with low confidence">
            <a:extLst>
              <a:ext uri="{FF2B5EF4-FFF2-40B4-BE49-F238E27FC236}">
                <a16:creationId xmlns:a16="http://schemas.microsoft.com/office/drawing/2014/main" id="{968B0A19-A919-494C-9ADA-A879F4E6D650}"/>
              </a:ext>
            </a:extLst>
          </p:cNvPr>
          <p:cNvPicPr>
            <a:picLocks noChangeAspect="1"/>
          </p:cNvPicPr>
          <p:nvPr/>
        </p:nvPicPr>
        <p:blipFill>
          <a:blip r:embed="rId4"/>
          <a:stretch>
            <a:fillRect/>
          </a:stretch>
        </p:blipFill>
        <p:spPr>
          <a:xfrm>
            <a:off x="2047875" y="0"/>
            <a:ext cx="5048250" cy="5143500"/>
          </a:xfrm>
          <a:prstGeom prst="rect">
            <a:avLst/>
          </a:prstGeom>
        </p:spPr>
      </p:pic>
    </p:spTree>
    <p:extLst>
      <p:ext uri="{BB962C8B-B14F-4D97-AF65-F5344CB8AC3E}">
        <p14:creationId xmlns:p14="http://schemas.microsoft.com/office/powerpoint/2010/main" val="1555110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
            <a:lum/>
            <a:extLst>
              <a:ext uri="{28A0092B-C50C-407E-A947-70E740481C1C}">
                <a14:useLocalDpi xmlns:a14="http://schemas.microsoft.com/office/drawing/2010/main" val="0"/>
              </a:ext>
            </a:extLst>
          </a:blip>
          <a:srcRect/>
          <a:stretch>
            <a:fillRect/>
          </a:stretch>
        </a:blipFill>
        <a:effectLst/>
      </p:bgPr>
    </p:bg>
    <p:spTree>
      <p:nvGrpSpPr>
        <p:cNvPr id="1" name="Shape 87"/>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5C3921CD-DDE5-4B57-8FDF-B37ADE4EDA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8414" y="2988"/>
            <a:ext cx="7310715" cy="5143500"/>
            <a:chOff x="1318434" y="36937"/>
            <a:chExt cx="9747620" cy="6858000"/>
          </a:xfrm>
        </p:grpSpPr>
        <p:sp>
          <p:nvSpPr>
            <p:cNvPr id="97" name="Freeform: Shape 96">
              <a:extLst>
                <a:ext uri="{FF2B5EF4-FFF2-40B4-BE49-F238E27FC236}">
                  <a16:creationId xmlns:a16="http://schemas.microsoft.com/office/drawing/2014/main" id="{A4CBEDF6-7B5F-471F-AF99-301A23748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8" name="Freeform: Shape 97">
              <a:extLst>
                <a:ext uri="{FF2B5EF4-FFF2-40B4-BE49-F238E27FC236}">
                  <a16:creationId xmlns:a16="http://schemas.microsoft.com/office/drawing/2014/main" id="{1D43DB10-4F84-47C2-8170-CB9EED8667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2" name="Freeform: Shape 98">
              <a:extLst>
                <a:ext uri="{FF2B5EF4-FFF2-40B4-BE49-F238E27FC236}">
                  <a16:creationId xmlns:a16="http://schemas.microsoft.com/office/drawing/2014/main" id="{9F35C7A0-1526-4D97-BCD8-91B3576E3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3" name="Freeform: Shape 99">
              <a:extLst>
                <a:ext uri="{FF2B5EF4-FFF2-40B4-BE49-F238E27FC236}">
                  <a16:creationId xmlns:a16="http://schemas.microsoft.com/office/drawing/2014/main" id="{1009574A-38B7-43A8-A925-1FB54C6B1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4" name="Freeform: Shape 100">
              <a:extLst>
                <a:ext uri="{FF2B5EF4-FFF2-40B4-BE49-F238E27FC236}">
                  <a16:creationId xmlns:a16="http://schemas.microsoft.com/office/drawing/2014/main" id="{EA3AAA50-DE22-4E5D-9064-A37786C59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4" name="Picture 3" descr="Graphical user interface, text, application, chat or text message&#10;&#10;Description automatically generated">
            <a:extLst>
              <a:ext uri="{FF2B5EF4-FFF2-40B4-BE49-F238E27FC236}">
                <a16:creationId xmlns:a16="http://schemas.microsoft.com/office/drawing/2014/main" id="{BCC4B069-8F86-4E83-9B3E-1E38AE020F25}"/>
              </a:ext>
            </a:extLst>
          </p:cNvPr>
          <p:cNvPicPr>
            <a:picLocks noChangeAspect="1"/>
          </p:cNvPicPr>
          <p:nvPr/>
        </p:nvPicPr>
        <p:blipFill>
          <a:blip r:embed="rId4"/>
          <a:stretch>
            <a:fillRect/>
          </a:stretch>
        </p:blipFill>
        <p:spPr>
          <a:xfrm>
            <a:off x="1838325" y="0"/>
            <a:ext cx="5467350" cy="5143500"/>
          </a:xfrm>
          <a:prstGeom prst="rect">
            <a:avLst/>
          </a:prstGeom>
        </p:spPr>
      </p:pic>
    </p:spTree>
    <p:extLst>
      <p:ext uri="{BB962C8B-B14F-4D97-AF65-F5344CB8AC3E}">
        <p14:creationId xmlns:p14="http://schemas.microsoft.com/office/powerpoint/2010/main" val="2027838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
            <a:lum/>
            <a:extLst>
              <a:ext uri="{28A0092B-C50C-407E-A947-70E740481C1C}">
                <a14:useLocalDpi xmlns:a14="http://schemas.microsoft.com/office/drawing/2010/main" val="0"/>
              </a:ext>
            </a:extLst>
          </a:blip>
          <a:srcRect/>
          <a:stretch>
            <a:fillRect/>
          </a:stretch>
        </a:blipFill>
        <a:effectLst/>
      </p:bgPr>
    </p:bg>
    <p:spTree>
      <p:nvGrpSpPr>
        <p:cNvPr id="1" name="Shape 87"/>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5C3921CD-DDE5-4B57-8FDF-B37ADE4EDA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8414" y="2988"/>
            <a:ext cx="7310715" cy="5143500"/>
            <a:chOff x="1318434" y="36937"/>
            <a:chExt cx="9747620" cy="6858000"/>
          </a:xfrm>
        </p:grpSpPr>
        <p:sp>
          <p:nvSpPr>
            <p:cNvPr id="97" name="Freeform: Shape 96">
              <a:extLst>
                <a:ext uri="{FF2B5EF4-FFF2-40B4-BE49-F238E27FC236}">
                  <a16:creationId xmlns:a16="http://schemas.microsoft.com/office/drawing/2014/main" id="{A4CBEDF6-7B5F-471F-AF99-301A23748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8" name="Freeform: Shape 97">
              <a:extLst>
                <a:ext uri="{FF2B5EF4-FFF2-40B4-BE49-F238E27FC236}">
                  <a16:creationId xmlns:a16="http://schemas.microsoft.com/office/drawing/2014/main" id="{1D43DB10-4F84-47C2-8170-CB9EED8667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2" name="Freeform: Shape 98">
              <a:extLst>
                <a:ext uri="{FF2B5EF4-FFF2-40B4-BE49-F238E27FC236}">
                  <a16:creationId xmlns:a16="http://schemas.microsoft.com/office/drawing/2014/main" id="{9F35C7A0-1526-4D97-BCD8-91B3576E3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3" name="Freeform: Shape 99">
              <a:extLst>
                <a:ext uri="{FF2B5EF4-FFF2-40B4-BE49-F238E27FC236}">
                  <a16:creationId xmlns:a16="http://schemas.microsoft.com/office/drawing/2014/main" id="{1009574A-38B7-43A8-A925-1FB54C6B1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4" name="Freeform: Shape 100">
              <a:extLst>
                <a:ext uri="{FF2B5EF4-FFF2-40B4-BE49-F238E27FC236}">
                  <a16:creationId xmlns:a16="http://schemas.microsoft.com/office/drawing/2014/main" id="{EA3AAA50-DE22-4E5D-9064-A37786C59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3" name="Picture 2">
            <a:extLst>
              <a:ext uri="{FF2B5EF4-FFF2-40B4-BE49-F238E27FC236}">
                <a16:creationId xmlns:a16="http://schemas.microsoft.com/office/drawing/2014/main" id="{F9A78BD9-A10D-41BE-8560-7BD585166C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98" y="0"/>
            <a:ext cx="6396404" cy="5143500"/>
          </a:xfrm>
          <a:prstGeom prst="rect">
            <a:avLst/>
          </a:prstGeom>
        </p:spPr>
      </p:pic>
    </p:spTree>
    <p:extLst>
      <p:ext uri="{BB962C8B-B14F-4D97-AF65-F5344CB8AC3E}">
        <p14:creationId xmlns:p14="http://schemas.microsoft.com/office/powerpoint/2010/main" val="1478278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
            <a:lum/>
            <a:extLst>
              <a:ext uri="{28A0092B-C50C-407E-A947-70E740481C1C}">
                <a14:useLocalDpi xmlns:a14="http://schemas.microsoft.com/office/drawing/2010/main" val="0"/>
              </a:ext>
            </a:extLst>
          </a:blip>
          <a:srcRect/>
          <a:stretch>
            <a:fillRect/>
          </a:stretch>
        </a:blipFill>
        <a:effectLst/>
      </p:bgPr>
    </p:bg>
    <p:spTree>
      <p:nvGrpSpPr>
        <p:cNvPr id="1" name="Shape 87"/>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5C3921CD-DDE5-4B57-8FDF-B37ADE4EDA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8414" y="2988"/>
            <a:ext cx="7310715" cy="5143500"/>
            <a:chOff x="1318434" y="36937"/>
            <a:chExt cx="9747620" cy="6858000"/>
          </a:xfrm>
        </p:grpSpPr>
        <p:sp>
          <p:nvSpPr>
            <p:cNvPr id="97" name="Freeform: Shape 96">
              <a:extLst>
                <a:ext uri="{FF2B5EF4-FFF2-40B4-BE49-F238E27FC236}">
                  <a16:creationId xmlns:a16="http://schemas.microsoft.com/office/drawing/2014/main" id="{A4CBEDF6-7B5F-471F-AF99-301A23748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8" name="Freeform: Shape 97">
              <a:extLst>
                <a:ext uri="{FF2B5EF4-FFF2-40B4-BE49-F238E27FC236}">
                  <a16:creationId xmlns:a16="http://schemas.microsoft.com/office/drawing/2014/main" id="{1D43DB10-4F84-47C2-8170-CB9EED8667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2" name="Freeform: Shape 98">
              <a:extLst>
                <a:ext uri="{FF2B5EF4-FFF2-40B4-BE49-F238E27FC236}">
                  <a16:creationId xmlns:a16="http://schemas.microsoft.com/office/drawing/2014/main" id="{9F35C7A0-1526-4D97-BCD8-91B3576E3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3" name="Freeform: Shape 99">
              <a:extLst>
                <a:ext uri="{FF2B5EF4-FFF2-40B4-BE49-F238E27FC236}">
                  <a16:creationId xmlns:a16="http://schemas.microsoft.com/office/drawing/2014/main" id="{1009574A-38B7-43A8-A925-1FB54C6B1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4" name="Freeform: Shape 100">
              <a:extLst>
                <a:ext uri="{FF2B5EF4-FFF2-40B4-BE49-F238E27FC236}">
                  <a16:creationId xmlns:a16="http://schemas.microsoft.com/office/drawing/2014/main" id="{EA3AAA50-DE22-4E5D-9064-A37786C590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4" name="Picture 3">
            <a:extLst>
              <a:ext uri="{FF2B5EF4-FFF2-40B4-BE49-F238E27FC236}">
                <a16:creationId xmlns:a16="http://schemas.microsoft.com/office/drawing/2014/main" id="{4A1887C5-76B9-421B-81BF-376127EB94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5862" y="9525"/>
            <a:ext cx="6772275" cy="5124450"/>
          </a:xfrm>
          <a:prstGeom prst="rect">
            <a:avLst/>
          </a:prstGeom>
        </p:spPr>
      </p:pic>
    </p:spTree>
    <p:extLst>
      <p:ext uri="{BB962C8B-B14F-4D97-AF65-F5344CB8AC3E}">
        <p14:creationId xmlns:p14="http://schemas.microsoft.com/office/powerpoint/2010/main" val="77322369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TotalTime>
  <Words>486</Words>
  <Application>Microsoft Office PowerPoint</Application>
  <PresentationFormat>On-screen Show (16:9)</PresentationFormat>
  <Paragraphs>51</Paragraphs>
  <Slides>10</Slides>
  <Notes>10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10</vt:i4>
      </vt:variant>
    </vt:vector>
  </HeadingPairs>
  <TitlesOfParts>
    <vt:vector size="12" baseType="lpstr">
      <vt:lpstr>Arial</vt:lpstr>
      <vt:lpstr>Simple Light</vt:lpstr>
      <vt:lpstr>Hello Green! Project management and reporting framework</vt:lpstr>
      <vt:lpstr>What is Hello Green?</vt:lpstr>
      <vt:lpstr>The concept behind  Hello Green</vt:lpstr>
      <vt:lpstr>The process involved in creating Hello Green</vt:lpstr>
      <vt:lpstr>PowerPoint Presentation</vt:lpstr>
      <vt:lpstr>PowerPoint Presentation</vt:lpstr>
      <vt:lpstr>PowerPoint Presentation</vt:lpstr>
      <vt:lpstr>PowerPoint Presentation</vt:lpstr>
      <vt:lpstr>PowerPoint Presentation</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Bitcoin Bubbler</dc:title>
  <dc:creator>Tim McKeaveney</dc:creator>
  <cp:lastModifiedBy>Tim McKeaveney</cp:lastModifiedBy>
  <cp:revision>22</cp:revision>
  <dcterms:created xsi:type="dcterms:W3CDTF">2021-04-19T10:14:15Z</dcterms:created>
  <dcterms:modified xsi:type="dcterms:W3CDTF">2021-06-21T10:12:27Z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1033-11.2.0.10101</vt:lpwstr>
  </property>
</Properties>
</file>